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3"/>
  </p:notesMasterIdLst>
  <p:sldIdLst>
    <p:sldId id="276" r:id="rId2"/>
    <p:sldId id="256" r:id="rId3"/>
    <p:sldId id="281" r:id="rId4"/>
    <p:sldId id="257" r:id="rId5"/>
    <p:sldId id="260" r:id="rId6"/>
    <p:sldId id="261" r:id="rId7"/>
    <p:sldId id="262" r:id="rId8"/>
    <p:sldId id="275" r:id="rId9"/>
    <p:sldId id="272" r:id="rId10"/>
    <p:sldId id="282" r:id="rId11"/>
    <p:sldId id="284" r:id="rId12"/>
    <p:sldId id="278" r:id="rId13"/>
    <p:sldId id="279" r:id="rId14"/>
    <p:sldId id="264" r:id="rId15"/>
    <p:sldId id="283" r:id="rId16"/>
    <p:sldId id="295" r:id="rId17"/>
    <p:sldId id="291" r:id="rId18"/>
    <p:sldId id="294" r:id="rId19"/>
    <p:sldId id="285" r:id="rId20"/>
    <p:sldId id="286" r:id="rId21"/>
    <p:sldId id="287" r:id="rId22"/>
    <p:sldId id="288" r:id="rId23"/>
    <p:sldId id="289" r:id="rId24"/>
    <p:sldId id="290" r:id="rId25"/>
    <p:sldId id="263" r:id="rId26"/>
    <p:sldId id="268" r:id="rId27"/>
    <p:sldId id="266" r:id="rId28"/>
    <p:sldId id="267" r:id="rId29"/>
    <p:sldId id="292" r:id="rId30"/>
    <p:sldId id="293" r:id="rId31"/>
    <p:sldId id="27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i" initials="S" lastIdx="1" clrIdx="0">
    <p:extLst>
      <p:ext uri="{19B8F6BF-5375-455C-9EA6-DF929625EA0E}">
        <p15:presenceInfo xmlns:p15="http://schemas.microsoft.com/office/powerpoint/2012/main" userId="40b974bd97ed243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3665"/>
    <a:srgbClr val="EF2F3D"/>
    <a:srgbClr val="FA4A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11T23:44:52.550" idx="1">
    <p:pos x="10" y="10"/>
    <p:text/>
    <p:extLst>
      <p:ext uri="{C676402C-5697-4E1C-873F-D02D1690AC5C}">
        <p15:threadingInfo xmlns:p15="http://schemas.microsoft.com/office/powerpoint/2012/main" timeZoneBias="-3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11T23:44:52.550" idx="1">
    <p:pos x="10" y="10"/>
    <p:text/>
    <p:extLst>
      <p:ext uri="{C676402C-5697-4E1C-873F-D02D1690AC5C}">
        <p15:threadingInfo xmlns:p15="http://schemas.microsoft.com/office/powerpoint/2012/main" timeZoneBias="-3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5F4DD0-3387-4EA5-8F56-03FA1175DFD5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2E3AD-67D3-438F-9AC7-B5AC16181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553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https://www.freepik.com/free-photo/businessman-leader-modern-office-with-businesspeople-working_1174193.htm</a:t>
            </a:r>
          </a:p>
          <a:p>
            <a:endParaRPr lang="en-US" dirty="0"/>
          </a:p>
          <a:p>
            <a:r>
              <a:rPr lang="en-US" dirty="0"/>
              <a:t>https://www.freepik.com/free-photo/confident-business-people-diversity-teamwork-concept_17229697.htm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0B2B9-07FE-486D-8FC4-01250521D8A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639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https://www.freepik.com/free-photo/happy-business-woman-pointing-copyspace_7379048.htm</a:t>
            </a:r>
          </a:p>
          <a:p>
            <a:endParaRPr lang="en-US" dirty="0"/>
          </a:p>
          <a:p>
            <a:r>
              <a:rPr lang="en-US" dirty="0"/>
              <a:t>https://www.freepik.com/free-photo/happy-young-man-using-laptop-computer_8195606.htm</a:t>
            </a:r>
          </a:p>
          <a:p>
            <a:endParaRPr lang="en-US" dirty="0"/>
          </a:p>
          <a:p>
            <a:r>
              <a:rPr lang="en-US" dirty="0"/>
              <a:t>https://www.freepik.com/free-photo/smiling-confident-businesswoman-posing-with-arms-folded_5546285.htm</a:t>
            </a:r>
          </a:p>
          <a:p>
            <a:endParaRPr lang="en-US" dirty="0"/>
          </a:p>
          <a:p>
            <a:r>
              <a:rPr lang="en-US" dirty="0"/>
              <a:t>https://www.freepik.com/free-photo/portrait-handsome-businessman-with-glasses_12232405.htm</a:t>
            </a:r>
          </a:p>
          <a:p>
            <a:endParaRPr lang="en-US" dirty="0"/>
          </a:p>
          <a:p>
            <a:r>
              <a:rPr lang="en-US" dirty="0"/>
              <a:t>https://www.freepik.com/free-photo/confident-stylish-handsome-young-businessman-adjusting-necktie-looking-camera_2788501.htm#page=1&amp;query=business%20man&amp;position=45&amp;from_view=search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0B2B9-07FE-486D-8FC4-01250521D8A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625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https://www.freepik.com/free-photo/happy-business-woman-pointing-copyspace_7379048.htm</a:t>
            </a:r>
          </a:p>
          <a:p>
            <a:endParaRPr lang="en-US" dirty="0"/>
          </a:p>
          <a:p>
            <a:r>
              <a:rPr lang="en-US" dirty="0"/>
              <a:t>https://www.freepik.com/free-photo/happy-young-man-using-laptop-computer_8195606.htm</a:t>
            </a:r>
          </a:p>
          <a:p>
            <a:endParaRPr lang="en-US" dirty="0"/>
          </a:p>
          <a:p>
            <a:r>
              <a:rPr lang="en-US" dirty="0"/>
              <a:t>https://www.freepik.com/free-photo/smiling-confident-businesswoman-posing-with-arms-folded_5546285.htm</a:t>
            </a:r>
          </a:p>
          <a:p>
            <a:endParaRPr lang="en-US" dirty="0"/>
          </a:p>
          <a:p>
            <a:r>
              <a:rPr lang="en-US" dirty="0"/>
              <a:t>https://www.freepik.com/free-photo/portrait-handsome-businessman-with-glasses_12232405.htm</a:t>
            </a:r>
          </a:p>
          <a:p>
            <a:endParaRPr lang="en-US" dirty="0"/>
          </a:p>
          <a:p>
            <a:r>
              <a:rPr lang="en-US" dirty="0"/>
              <a:t>https://www.freepik.com/free-photo/confident-stylish-handsome-young-businessman-adjusting-necktie-looking-camera_2788501.htm#page=1&amp;query=business%20man&amp;position=45&amp;from_view=search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0B2B9-07FE-486D-8FC4-01250521D8A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170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https://www.freepik.com/free-photo/happy-business-woman-pointing-copyspace_7379048.htm</a:t>
            </a:r>
          </a:p>
          <a:p>
            <a:endParaRPr lang="en-US" dirty="0"/>
          </a:p>
          <a:p>
            <a:r>
              <a:rPr lang="en-US" dirty="0"/>
              <a:t>https://www.freepik.com/free-photo/happy-young-man-using-laptop-computer_8195606.htm</a:t>
            </a:r>
          </a:p>
          <a:p>
            <a:endParaRPr lang="en-US" dirty="0"/>
          </a:p>
          <a:p>
            <a:r>
              <a:rPr lang="en-US" dirty="0"/>
              <a:t>https://www.freepik.com/free-photo/smiling-confident-businesswoman-posing-with-arms-folded_5546285.htm</a:t>
            </a:r>
          </a:p>
          <a:p>
            <a:endParaRPr lang="en-US" dirty="0"/>
          </a:p>
          <a:p>
            <a:r>
              <a:rPr lang="en-US" dirty="0"/>
              <a:t>https://www.freepik.com/free-photo/portrait-handsome-businessman-with-glasses_12232405.htm</a:t>
            </a:r>
          </a:p>
          <a:p>
            <a:endParaRPr lang="en-US" dirty="0"/>
          </a:p>
          <a:p>
            <a:r>
              <a:rPr lang="en-US" dirty="0"/>
              <a:t>https://www.freepik.com/free-photo/confident-stylish-handsome-young-businessman-adjusting-necktie-looking-camera_2788501.htm#page=1&amp;query=business%20man&amp;position=45&amp;from_view=search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0B2B9-07FE-486D-8FC4-01250521D8A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827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https://www.freepik.com/free-photo/happy-business-woman-pointing-copyspace_7379048.htm</a:t>
            </a:r>
          </a:p>
          <a:p>
            <a:endParaRPr lang="en-US" dirty="0"/>
          </a:p>
          <a:p>
            <a:r>
              <a:rPr lang="en-US" dirty="0"/>
              <a:t>https://www.freepik.com/free-photo/happy-young-man-using-laptop-computer_8195606.htm</a:t>
            </a:r>
          </a:p>
          <a:p>
            <a:endParaRPr lang="en-US" dirty="0"/>
          </a:p>
          <a:p>
            <a:r>
              <a:rPr lang="en-US" dirty="0"/>
              <a:t>https://www.freepik.com/free-photo/smiling-confident-businesswoman-posing-with-arms-folded_5546285.htm</a:t>
            </a:r>
          </a:p>
          <a:p>
            <a:endParaRPr lang="en-US" dirty="0"/>
          </a:p>
          <a:p>
            <a:r>
              <a:rPr lang="en-US" dirty="0"/>
              <a:t>https://www.freepik.com/free-photo/portrait-handsome-businessman-with-glasses_12232405.htm</a:t>
            </a:r>
          </a:p>
          <a:p>
            <a:endParaRPr lang="en-US" dirty="0"/>
          </a:p>
          <a:p>
            <a:r>
              <a:rPr lang="en-US" dirty="0"/>
              <a:t>https://www.freepik.com/free-photo/confident-stylish-handsome-young-businessman-adjusting-necktie-looking-camera_2788501.htm#page=1&amp;query=business%20man&amp;position=45&amp;from_view=search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0B2B9-07FE-486D-8FC4-01250521D8A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24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https://www.freepik.com/free-photo/happy-business-woman-pointing-copyspace_7379048.htm</a:t>
            </a:r>
          </a:p>
          <a:p>
            <a:endParaRPr lang="en-US" dirty="0"/>
          </a:p>
          <a:p>
            <a:r>
              <a:rPr lang="en-US" dirty="0"/>
              <a:t>https://www.freepik.com/free-photo/happy-young-man-using-laptop-computer_8195606.htm</a:t>
            </a:r>
          </a:p>
          <a:p>
            <a:endParaRPr lang="en-US" dirty="0"/>
          </a:p>
          <a:p>
            <a:r>
              <a:rPr lang="en-US" dirty="0"/>
              <a:t>https://www.freepik.com/free-photo/smiling-confident-businesswoman-posing-with-arms-folded_5546285.htm</a:t>
            </a:r>
          </a:p>
          <a:p>
            <a:endParaRPr lang="en-US" dirty="0"/>
          </a:p>
          <a:p>
            <a:r>
              <a:rPr lang="en-US" dirty="0"/>
              <a:t>https://www.freepik.com/free-photo/portrait-handsome-businessman-with-glasses_12232405.htm</a:t>
            </a:r>
          </a:p>
          <a:p>
            <a:endParaRPr lang="en-US" dirty="0"/>
          </a:p>
          <a:p>
            <a:r>
              <a:rPr lang="en-US" dirty="0"/>
              <a:t>https://www.freepik.com/free-photo/confident-stylish-handsome-young-businessman-adjusting-necktie-looking-camera_2788501.htm#page=1&amp;query=business%20man&amp;position=45&amp;from_view=search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0B2B9-07FE-486D-8FC4-01250521D8A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081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https://www.freepik.com/free-photo/happy-business-woman-pointing-copyspace_7379048.htm</a:t>
            </a:r>
          </a:p>
          <a:p>
            <a:endParaRPr lang="en-US" dirty="0"/>
          </a:p>
          <a:p>
            <a:r>
              <a:rPr lang="en-US" dirty="0"/>
              <a:t>https://www.freepik.com/free-photo/happy-young-man-using-laptop-computer_8195606.htm</a:t>
            </a:r>
          </a:p>
          <a:p>
            <a:endParaRPr lang="en-US" dirty="0"/>
          </a:p>
          <a:p>
            <a:r>
              <a:rPr lang="en-US" dirty="0"/>
              <a:t>https://www.freepik.com/free-photo/smiling-confident-businesswoman-posing-with-arms-folded_5546285.htm</a:t>
            </a:r>
          </a:p>
          <a:p>
            <a:endParaRPr lang="en-US" dirty="0"/>
          </a:p>
          <a:p>
            <a:r>
              <a:rPr lang="en-US" dirty="0"/>
              <a:t>https://www.freepik.com/free-photo/portrait-handsome-businessman-with-glasses_12232405.htm</a:t>
            </a:r>
          </a:p>
          <a:p>
            <a:endParaRPr lang="en-US" dirty="0"/>
          </a:p>
          <a:p>
            <a:r>
              <a:rPr lang="en-US" dirty="0"/>
              <a:t>https://www.freepik.com/free-photo/confident-stylish-handsome-young-businessman-adjusting-necktie-looking-camera_2788501.htm#page=1&amp;query=business%20man&amp;position=45&amp;from_view=search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0B2B9-07FE-486D-8FC4-01250521D8A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898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https://www.freepik.com/free-photo/happy-business-woman-pointing-copyspace_7379048.htm</a:t>
            </a:r>
          </a:p>
          <a:p>
            <a:endParaRPr lang="en-US" dirty="0"/>
          </a:p>
          <a:p>
            <a:r>
              <a:rPr lang="en-US" dirty="0"/>
              <a:t>https://www.freepik.com/free-photo/happy-young-man-using-laptop-computer_8195606.htm</a:t>
            </a:r>
          </a:p>
          <a:p>
            <a:endParaRPr lang="en-US" dirty="0"/>
          </a:p>
          <a:p>
            <a:r>
              <a:rPr lang="en-US" dirty="0"/>
              <a:t>https://www.freepik.com/free-photo/smiling-confident-businesswoman-posing-with-arms-folded_5546285.htm</a:t>
            </a:r>
          </a:p>
          <a:p>
            <a:endParaRPr lang="en-US" dirty="0"/>
          </a:p>
          <a:p>
            <a:r>
              <a:rPr lang="en-US" dirty="0"/>
              <a:t>https://www.freepik.com/free-photo/portrait-handsome-businessman-with-glasses_12232405.htm</a:t>
            </a:r>
          </a:p>
          <a:p>
            <a:endParaRPr lang="en-US" dirty="0"/>
          </a:p>
          <a:p>
            <a:r>
              <a:rPr lang="en-US" dirty="0"/>
              <a:t>https://www.freepik.com/free-photo/confident-stylish-handsome-young-businessman-adjusting-necktie-looking-camera_2788501.htm#page=1&amp;query=business%20man&amp;position=45&amp;from_view=search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0B2B9-07FE-486D-8FC4-01250521D8A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737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https://www.freepik.com/free-photo/happy-business-woman-pointing-copyspace_7379048.htm</a:t>
            </a:r>
          </a:p>
          <a:p>
            <a:endParaRPr lang="en-US" dirty="0"/>
          </a:p>
          <a:p>
            <a:r>
              <a:rPr lang="en-US" dirty="0"/>
              <a:t>https://www.freepik.com/free-photo/happy-young-man-using-laptop-computer_8195606.htm</a:t>
            </a:r>
          </a:p>
          <a:p>
            <a:endParaRPr lang="en-US" dirty="0"/>
          </a:p>
          <a:p>
            <a:r>
              <a:rPr lang="en-US" dirty="0"/>
              <a:t>https://www.freepik.com/free-photo/smiling-confident-businesswoman-posing-with-arms-folded_5546285.htm</a:t>
            </a:r>
          </a:p>
          <a:p>
            <a:endParaRPr lang="en-US" dirty="0"/>
          </a:p>
          <a:p>
            <a:r>
              <a:rPr lang="en-US" dirty="0"/>
              <a:t>https://www.freepik.com/free-photo/portrait-handsome-businessman-with-glasses_12232405.htm</a:t>
            </a:r>
          </a:p>
          <a:p>
            <a:endParaRPr lang="en-US" dirty="0"/>
          </a:p>
          <a:p>
            <a:r>
              <a:rPr lang="en-US" dirty="0"/>
              <a:t>https://www.freepik.com/free-photo/confident-stylish-handsome-young-businessman-adjusting-necktie-looking-camera_2788501.htm#page=1&amp;query=business%20man&amp;position=45&amp;from_view=search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0B2B9-07FE-486D-8FC4-01250521D8A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216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https://www.freepik.com/free-photo/happy-business-woman-pointing-copyspace_7379048.htm</a:t>
            </a:r>
          </a:p>
          <a:p>
            <a:endParaRPr lang="en-US" dirty="0"/>
          </a:p>
          <a:p>
            <a:r>
              <a:rPr lang="en-US" dirty="0"/>
              <a:t>https://www.freepik.com/free-photo/happy-young-man-using-laptop-computer_8195606.htm</a:t>
            </a:r>
          </a:p>
          <a:p>
            <a:endParaRPr lang="en-US" dirty="0"/>
          </a:p>
          <a:p>
            <a:r>
              <a:rPr lang="en-US" dirty="0"/>
              <a:t>https://www.freepik.com/free-photo/smiling-confident-businesswoman-posing-with-arms-folded_5546285.htm</a:t>
            </a:r>
          </a:p>
          <a:p>
            <a:endParaRPr lang="en-US" dirty="0"/>
          </a:p>
          <a:p>
            <a:r>
              <a:rPr lang="en-US" dirty="0"/>
              <a:t>https://www.freepik.com/free-photo/portrait-handsome-businessman-with-glasses_12232405.htm</a:t>
            </a:r>
          </a:p>
          <a:p>
            <a:endParaRPr lang="en-US" dirty="0"/>
          </a:p>
          <a:p>
            <a:r>
              <a:rPr lang="en-US" dirty="0"/>
              <a:t>https://www.freepik.com/free-photo/confident-stylish-handsome-young-businessman-adjusting-necktie-looking-camera_2788501.htm#page=1&amp;query=business%20man&amp;position=45&amp;from_view=search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0B2B9-07FE-486D-8FC4-01250521D8A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298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A93E3-4499-428F-99D7-A212AA98D785}" type="datetime1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786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0AAF-9891-40D9-99E7-392998B29352}" type="datetime1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34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45281-E8DE-409E-A2DE-10AA3D709B6E}" type="datetime1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37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465D3-04CC-4702-B974-F53D39A53C98}" type="datetime1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07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ED05B-F46C-4736-B688-9BD42F200EDF}" type="datetime1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449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01770-CF4F-41CC-8D24-EF5547ABB5FF}" type="datetime1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967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E8024-A268-4313-A461-E741FABF21E2}" type="datetime1">
              <a:rPr lang="en-US" smtClean="0"/>
              <a:t>10/12/2022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80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A2B7D-6191-49FC-AD6E-61D4234F5139}" type="datetime1">
              <a:rPr lang="en-US" smtClean="0"/>
              <a:t>10/12/2022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597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59024-CB56-480C-847A-C3952E873C82}" type="datetime1">
              <a:rPr lang="en-US" smtClean="0"/>
              <a:t>10/12/2022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5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91EE-32E6-4875-B514-8EB992EF330A}" type="datetime1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239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7D67E-CFA2-446E-B402-66AD0294314A}" type="datetime1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87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0CFFF-C350-433C-9B47-6DF41FD0DBAB}" type="datetime1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7D805F-73CB-4A46-A64A-8CD91A210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16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ladnansami/API-Load-Test-For-Konasl-Project/blob/main/tmsTradeHistory.jmx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g"/><Relationship Id="rId7" Type="http://schemas.openxmlformats.org/officeDocument/2006/relationships/image" Target="../media/image26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10" Type="http://schemas.openxmlformats.org/officeDocument/2006/relationships/image" Target="../media/image29.jpeg"/><Relationship Id="rId4" Type="http://schemas.openxmlformats.org/officeDocument/2006/relationships/image" Target="../media/image23.jpg"/><Relationship Id="rId9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963" y="51956"/>
            <a:ext cx="5848350" cy="43862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14500" y="3275909"/>
            <a:ext cx="4262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2">
                    <a:lumMod val="25000"/>
                  </a:schemeClr>
                </a:solidFill>
                <a:latin typeface="Corpulent Caps BRK" pitchFamily="2" charset="0"/>
              </a:rPr>
              <a:t>PRESENTATION</a:t>
            </a:r>
            <a:endParaRPr lang="en-US" sz="4000" dirty="0">
              <a:solidFill>
                <a:schemeClr val="bg2">
                  <a:lumMod val="25000"/>
                </a:schemeClr>
              </a:solidFill>
              <a:latin typeface="Corpulent Caps BRK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81850" y="3801488"/>
            <a:ext cx="5010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Bahnschrift SemiCondensed" panose="020B0502040204020203" pitchFamily="34" charset="0"/>
              </a:rPr>
              <a:t>Presented By</a:t>
            </a:r>
            <a:endParaRPr lang="en-US" sz="3200" b="1" dirty="0">
              <a:solidFill>
                <a:srgbClr val="FF0000"/>
              </a:solidFill>
              <a:latin typeface="Bahnschrift SemiCondensed" panose="020B0502040204020203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819775" y="4442982"/>
            <a:ext cx="41052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181850" y="4437357"/>
            <a:ext cx="4219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Bahnschrift SemiLight" panose="020B0502040204020203" pitchFamily="34" charset="0"/>
              </a:rPr>
              <a:t>Md. Al Adnan</a:t>
            </a:r>
            <a:endParaRPr lang="en-US" sz="3200" dirty="0">
              <a:latin typeface="Bahnschrift SemiLight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53276" y="4966070"/>
            <a:ext cx="4219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Bahnschrift SemiLight" panose="020B0502040204020203" pitchFamily="34" charset="0"/>
              </a:rPr>
              <a:t>ASH1825008M</a:t>
            </a:r>
            <a:endParaRPr lang="en-US" sz="2000" dirty="0">
              <a:latin typeface="Bahnschrift SemiLight" panose="020B0502040204020203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2400D-970A-4B6C-BF98-85673294A14A}" type="datetime1">
              <a:rPr lang="en-US" smtClean="0"/>
              <a:t>10/12/2022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977216" y="3244334"/>
            <a:ext cx="26333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47975" y="2592818"/>
            <a:ext cx="1590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2">
                    <a:lumMod val="25000"/>
                  </a:schemeClr>
                </a:solidFill>
                <a:latin typeface="Corpulent Caps BRK" pitchFamily="2" charset="0"/>
              </a:rPr>
              <a:t>Final</a:t>
            </a:r>
            <a:endParaRPr lang="en-US" sz="4000" dirty="0">
              <a:solidFill>
                <a:schemeClr val="bg2">
                  <a:lumMod val="25000"/>
                </a:schemeClr>
              </a:solidFill>
              <a:latin typeface="Corpulent Caps BRK" pitchFamily="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318" y="180130"/>
            <a:ext cx="2447682" cy="61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A82D0-3156-4252-9EBE-F559F34ABBF7}" type="datetime1">
              <a:rPr lang="en-US" smtClean="0"/>
              <a:t>10/12/2022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160" y="6059375"/>
            <a:ext cx="1385641" cy="3281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72339" y="310161"/>
            <a:ext cx="7977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Bahnschrift SemiCondensed" panose="020B0502040204020203" pitchFamily="34" charset="0"/>
              </a:rPr>
              <a:t>Kona Software Lab Ltd. </a:t>
            </a:r>
            <a:r>
              <a:rPr lang="en-US" sz="2800" b="1" dirty="0" smtClean="0">
                <a:latin typeface="Bahnschrift SemiCondensed" panose="020B0502040204020203" pitchFamily="34" charset="0"/>
              </a:rPr>
              <a:t>Organization With </a:t>
            </a:r>
            <a:r>
              <a:rPr lang="en-US" sz="2800" b="1" dirty="0" smtClean="0">
                <a:solidFill>
                  <a:srgbClr val="00B050"/>
                </a:solidFill>
                <a:latin typeface="Bahnschrift SemiCondensed" panose="020B0502040204020203" pitchFamily="34" charset="0"/>
              </a:rPr>
              <a:t>Business Unit</a:t>
            </a:r>
            <a:endParaRPr lang="en-US" sz="2800" b="1" dirty="0">
              <a:solidFill>
                <a:srgbClr val="00B050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03476" y="1109631"/>
            <a:ext cx="2566728" cy="60085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98081" y="1125712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ahnschrift SemiBold" panose="020B0502040204020203" pitchFamily="34" charset="0"/>
              </a:rPr>
              <a:t>Cho Chung-</a:t>
            </a:r>
            <a:r>
              <a:rPr lang="en-US" sz="1400" b="1" dirty="0" err="1">
                <a:latin typeface="Bahnschrift SemiBold" panose="020B0502040204020203" pitchFamily="34" charset="0"/>
              </a:rPr>
              <a:t>il</a:t>
            </a:r>
            <a:endParaRPr lang="en-US" sz="1400" b="1" dirty="0">
              <a:latin typeface="Bahnschrift SemiBold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203476" y="1359646"/>
            <a:ext cx="2566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SemiCondensed" panose="020B0502040204020203" pitchFamily="34" charset="0"/>
              </a:rPr>
              <a:t>Chairman, Kona Software Lab Ltd.</a:t>
            </a:r>
          </a:p>
          <a:p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4203476" y="1892174"/>
            <a:ext cx="2566728" cy="48888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462360" y="1868452"/>
            <a:ext cx="2048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Bahnschrift SemiBold" panose="020B0502040204020203" pitchFamily="34" charset="0"/>
              </a:rPr>
              <a:t>Minaoar</a:t>
            </a:r>
            <a:r>
              <a:rPr lang="en-US" sz="1400" b="1" dirty="0">
                <a:latin typeface="Bahnschrift SemiBold" panose="020B0502040204020203" pitchFamily="34" charset="0"/>
              </a:rPr>
              <a:t> Hossain </a:t>
            </a:r>
            <a:r>
              <a:rPr lang="en-US" sz="1400" b="1" dirty="0" err="1">
                <a:latin typeface="Bahnschrift SemiBold" panose="020B0502040204020203" pitchFamily="34" charset="0"/>
              </a:rPr>
              <a:t>Tanzil</a:t>
            </a:r>
            <a:endParaRPr lang="en-US" sz="1400" b="1" dirty="0">
              <a:latin typeface="Bahnschrift SemiBold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221582" y="2120187"/>
            <a:ext cx="250581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Bahnschrift SemiCondensed" panose="020B0502040204020203" pitchFamily="34" charset="0"/>
              </a:rPr>
              <a:t>Managing Director, Kona Software Lab Ltd</a:t>
            </a:r>
          </a:p>
          <a:p>
            <a:endParaRPr lang="en-US" sz="1400" dirty="0"/>
          </a:p>
        </p:txBody>
      </p:sp>
      <p:cxnSp>
        <p:nvCxnSpPr>
          <p:cNvPr id="32" name="Straight Arrow Connector 31"/>
          <p:cNvCxnSpPr>
            <a:endCxn id="26" idx="0"/>
          </p:cNvCxnSpPr>
          <p:nvPr/>
        </p:nvCxnSpPr>
        <p:spPr>
          <a:xfrm>
            <a:off x="5477347" y="1710486"/>
            <a:ext cx="9493" cy="18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1286720" y="2910135"/>
            <a:ext cx="1404552" cy="48888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320248" y="2886413"/>
            <a:ext cx="1335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latin typeface="Bahnschrift SemiBold" panose="020B0502040204020203" pitchFamily="34" charset="0"/>
              </a:rPr>
              <a:t>Aflatun</a:t>
            </a:r>
            <a:r>
              <a:rPr lang="en-US" sz="1400" b="1" dirty="0" smtClean="0">
                <a:latin typeface="Bahnschrift SemiBold" panose="020B0502040204020203" pitchFamily="34" charset="0"/>
              </a:rPr>
              <a:t> </a:t>
            </a:r>
            <a:r>
              <a:rPr lang="en-US" sz="1400" b="1" dirty="0" err="1" smtClean="0">
                <a:latin typeface="Bahnschrift SemiBold" panose="020B0502040204020203" pitchFamily="34" charset="0"/>
              </a:rPr>
              <a:t>Kaisar</a:t>
            </a:r>
            <a:endParaRPr lang="en-US" sz="1400" b="1" dirty="0">
              <a:latin typeface="Bahnschrift SemiBold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286720" y="3108451"/>
            <a:ext cx="1404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Bahnschrift SemiCondensed" panose="020B0502040204020203" pitchFamily="34" charset="0"/>
              </a:rPr>
              <a:t>Chief of People Care</a:t>
            </a:r>
            <a:endParaRPr lang="en-US" sz="1200" dirty="0">
              <a:latin typeface="Bahnschrift SemiCondensed" panose="020B0502040204020203" pitchFamily="34" charset="0"/>
            </a:endParaRPr>
          </a:p>
          <a:p>
            <a:endParaRPr lang="en-US" sz="1600" dirty="0"/>
          </a:p>
        </p:txBody>
      </p:sp>
      <p:sp>
        <p:nvSpPr>
          <p:cNvPr id="42" name="Rectangle 41"/>
          <p:cNvSpPr/>
          <p:nvPr/>
        </p:nvSpPr>
        <p:spPr>
          <a:xfrm>
            <a:off x="2813680" y="2913752"/>
            <a:ext cx="2255520" cy="48888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78030" y="2917586"/>
            <a:ext cx="2383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Bahnschrift SemiBold" panose="020B0502040204020203" pitchFamily="34" charset="0"/>
              </a:rPr>
              <a:t>Mohammad </a:t>
            </a:r>
            <a:r>
              <a:rPr lang="en-US" sz="1400" b="1" dirty="0" err="1" smtClean="0">
                <a:latin typeface="Bahnschrift SemiBold" panose="020B0502040204020203" pitchFamily="34" charset="0"/>
              </a:rPr>
              <a:t>Arifur</a:t>
            </a:r>
            <a:r>
              <a:rPr lang="en-US" sz="1400" b="1" dirty="0" smtClean="0">
                <a:latin typeface="Bahnschrift SemiBold" panose="020B0502040204020203" pitchFamily="34" charset="0"/>
              </a:rPr>
              <a:t> Rahman</a:t>
            </a:r>
            <a:endParaRPr lang="en-US" sz="1400" b="1" dirty="0">
              <a:latin typeface="Bahnschrift SemiBold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3169434" y="3132671"/>
            <a:ext cx="1566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Bahnschrift SemiCondensed" panose="020B0502040204020203" pitchFamily="34" charset="0"/>
              </a:rPr>
              <a:t>Director of commercial</a:t>
            </a:r>
            <a:endParaRPr lang="en-US" sz="1200" dirty="0">
              <a:latin typeface="Bahnschrift SemiCondensed" panose="020B0502040204020203" pitchFamily="34" charset="0"/>
            </a:endParaRPr>
          </a:p>
          <a:p>
            <a:endParaRPr lang="en-US" sz="1600" dirty="0"/>
          </a:p>
        </p:txBody>
      </p:sp>
      <p:sp>
        <p:nvSpPr>
          <p:cNvPr id="45" name="Rectangle 44"/>
          <p:cNvSpPr/>
          <p:nvPr/>
        </p:nvSpPr>
        <p:spPr>
          <a:xfrm>
            <a:off x="5180102" y="2941308"/>
            <a:ext cx="1214097" cy="48888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213630" y="2917586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latin typeface="Bahnschrift SemiBold" panose="020B0502040204020203" pitchFamily="34" charset="0"/>
              </a:rPr>
              <a:t>Topu</a:t>
            </a:r>
            <a:r>
              <a:rPr lang="en-US" sz="1400" b="1" dirty="0" smtClean="0">
                <a:latin typeface="Bahnschrift SemiBold" panose="020B0502040204020203" pitchFamily="34" charset="0"/>
              </a:rPr>
              <a:t> </a:t>
            </a:r>
            <a:r>
              <a:rPr lang="en-US" sz="1400" b="1" dirty="0" err="1" smtClean="0">
                <a:latin typeface="Bahnschrift SemiBold" panose="020B0502040204020203" pitchFamily="34" charset="0"/>
              </a:rPr>
              <a:t>Newaj</a:t>
            </a:r>
            <a:endParaRPr lang="en-US" sz="1400" b="1" dirty="0">
              <a:latin typeface="Bahnschrift SemiBold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504731" y="3165413"/>
            <a:ext cx="417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Bahnschrift SemiCondensed" panose="020B0502040204020203" pitchFamily="34" charset="0"/>
              </a:rPr>
              <a:t>EVP</a:t>
            </a:r>
            <a:endParaRPr lang="en-US" sz="1200" dirty="0">
              <a:latin typeface="Bahnschrift SemiCondensed" panose="020B0502040204020203" pitchFamily="34" charset="0"/>
            </a:endParaRPr>
          </a:p>
          <a:p>
            <a:endParaRPr lang="en-US" sz="1600" dirty="0"/>
          </a:p>
        </p:txBody>
      </p:sp>
      <p:sp>
        <p:nvSpPr>
          <p:cNvPr id="48" name="Rectangle 47"/>
          <p:cNvSpPr/>
          <p:nvPr/>
        </p:nvSpPr>
        <p:spPr>
          <a:xfrm>
            <a:off x="6489079" y="2941308"/>
            <a:ext cx="1798809" cy="48888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511480" y="2916924"/>
            <a:ext cx="1754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ahnschrift SemiBold" panose="020B0502040204020203" pitchFamily="34" charset="0"/>
              </a:rPr>
              <a:t>M. </a:t>
            </a:r>
            <a:r>
              <a:rPr lang="en-US" sz="1400" b="1" dirty="0" err="1" smtClean="0">
                <a:latin typeface="Bahnschrift SemiBold" panose="020B0502040204020203" pitchFamily="34" charset="0"/>
              </a:rPr>
              <a:t>Shahriar</a:t>
            </a:r>
            <a:r>
              <a:rPr lang="en-US" sz="1400" b="1" dirty="0" smtClean="0">
                <a:latin typeface="Bahnschrift SemiBold" panose="020B0502040204020203" pitchFamily="34" charset="0"/>
              </a:rPr>
              <a:t> </a:t>
            </a:r>
            <a:r>
              <a:rPr lang="en-US" sz="1400" b="1" dirty="0" err="1" smtClean="0">
                <a:latin typeface="Bahnschrift SemiBold" panose="020B0502040204020203" pitchFamily="34" charset="0"/>
              </a:rPr>
              <a:t>Mamun</a:t>
            </a:r>
            <a:endParaRPr lang="en-US" sz="1400" b="1" dirty="0">
              <a:latin typeface="Bahnschrift SemiBold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632400" y="3139576"/>
            <a:ext cx="1566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Bahnschrift SemiCondensed" panose="020B0502040204020203" pitchFamily="34" charset="0"/>
              </a:rPr>
              <a:t>Director of commercial</a:t>
            </a:r>
            <a:endParaRPr lang="en-US" sz="1200" dirty="0">
              <a:latin typeface="Bahnschrift SemiCondensed" panose="020B0502040204020203" pitchFamily="34" charset="0"/>
            </a:endParaRPr>
          </a:p>
          <a:p>
            <a:endParaRPr lang="en-US" sz="1600" dirty="0"/>
          </a:p>
        </p:txBody>
      </p:sp>
      <p:sp>
        <p:nvSpPr>
          <p:cNvPr id="53" name="Rectangle 52"/>
          <p:cNvSpPr/>
          <p:nvPr/>
        </p:nvSpPr>
        <p:spPr>
          <a:xfrm>
            <a:off x="8403461" y="2935631"/>
            <a:ext cx="2114980" cy="48888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425862" y="2911247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ahnschrift SemiBold" panose="020B0502040204020203" pitchFamily="34" charset="0"/>
              </a:rPr>
              <a:t>Abdullah Al Mahmud</a:t>
            </a:r>
            <a:endParaRPr lang="en-US" sz="1400" b="1" dirty="0">
              <a:latin typeface="Bahnschrift SemiBold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399891" y="3132671"/>
            <a:ext cx="1917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Bahnschrift SemiCondensed" panose="020B0502040204020203" pitchFamily="34" charset="0"/>
              </a:rPr>
              <a:t>Sr</a:t>
            </a:r>
            <a:r>
              <a:rPr lang="en-US" sz="1200" dirty="0" smtClean="0">
                <a:latin typeface="Bahnschrift SemiCondensed" panose="020B0502040204020203" pitchFamily="34" charset="0"/>
              </a:rPr>
              <a:t> Manager Admin $ </a:t>
            </a:r>
            <a:r>
              <a:rPr lang="en-US" sz="1200" dirty="0" err="1" smtClean="0">
                <a:latin typeface="Bahnschrift SemiCondensed" panose="020B0502040204020203" pitchFamily="34" charset="0"/>
              </a:rPr>
              <a:t>Finence</a:t>
            </a:r>
            <a:endParaRPr lang="en-US" sz="1200" dirty="0">
              <a:latin typeface="Bahnschrift SemiCondensed" panose="020B0502040204020203" pitchFamily="34" charset="0"/>
            </a:endParaRPr>
          </a:p>
          <a:p>
            <a:endParaRPr lang="en-US" sz="1600" dirty="0"/>
          </a:p>
        </p:txBody>
      </p:sp>
      <p:cxnSp>
        <p:nvCxnSpPr>
          <p:cNvPr id="59" name="Straight Connector 58"/>
          <p:cNvCxnSpPr/>
          <p:nvPr/>
        </p:nvCxnSpPr>
        <p:spPr>
          <a:xfrm>
            <a:off x="1889760" y="2597241"/>
            <a:ext cx="77663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1889760" y="2597241"/>
            <a:ext cx="0" cy="338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3797808" y="2597241"/>
            <a:ext cx="0" cy="338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5737666" y="2597241"/>
            <a:ext cx="0" cy="338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7415627" y="2578534"/>
            <a:ext cx="0" cy="338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9656064" y="2571290"/>
            <a:ext cx="0" cy="338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28" idx="2"/>
          </p:cNvCxnSpPr>
          <p:nvPr/>
        </p:nvCxnSpPr>
        <p:spPr>
          <a:xfrm>
            <a:off x="5463364" y="2358714"/>
            <a:ext cx="11125" cy="238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2239525" y="4101535"/>
            <a:ext cx="1141393" cy="48888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512126" y="4102646"/>
            <a:ext cx="514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ahnschrift SemiBold" panose="020B0502040204020203" pitchFamily="34" charset="0"/>
              </a:rPr>
              <a:t>DFS</a:t>
            </a:r>
            <a:endParaRPr lang="en-US" sz="1400" b="1" dirty="0">
              <a:latin typeface="Bahnschrift SemiBold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2310564" y="4299723"/>
            <a:ext cx="998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Bahnschrift SemiCondensed" panose="020B0502040204020203" pitchFamily="34" charset="0"/>
              </a:rPr>
              <a:t>Business Unit</a:t>
            </a:r>
            <a:endParaRPr lang="en-US" sz="1200" dirty="0">
              <a:latin typeface="Bahnschrift SemiCondensed" panose="020B0502040204020203" pitchFamily="34" charset="0"/>
            </a:endParaRPr>
          </a:p>
          <a:p>
            <a:endParaRPr lang="en-US" sz="1600" dirty="0"/>
          </a:p>
        </p:txBody>
      </p:sp>
      <p:sp>
        <p:nvSpPr>
          <p:cNvPr id="71" name="Rectangle 70"/>
          <p:cNvSpPr/>
          <p:nvPr/>
        </p:nvSpPr>
        <p:spPr>
          <a:xfrm>
            <a:off x="3558526" y="4102354"/>
            <a:ext cx="1890897" cy="48888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367952" y="4106188"/>
            <a:ext cx="2251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Bahnschrift SemiBold" panose="020B0502040204020203" pitchFamily="34" charset="0"/>
              </a:rPr>
              <a:t>Digital Banking Unit</a:t>
            </a:r>
            <a:endParaRPr lang="en-US" sz="1400" b="1" dirty="0">
              <a:latin typeface="Bahnschrift SemiBold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3871772" y="4327940"/>
            <a:ext cx="1118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Bahnschrift SemiCondensed" panose="020B0502040204020203" pitchFamily="34" charset="0"/>
              </a:rPr>
              <a:t>Business Unit</a:t>
            </a:r>
          </a:p>
          <a:p>
            <a:endParaRPr lang="en-US" sz="1600" dirty="0"/>
          </a:p>
        </p:txBody>
      </p:sp>
      <p:sp>
        <p:nvSpPr>
          <p:cNvPr id="74" name="Rectangle 73"/>
          <p:cNvSpPr/>
          <p:nvPr/>
        </p:nvSpPr>
        <p:spPr>
          <a:xfrm>
            <a:off x="4753279" y="5976088"/>
            <a:ext cx="1949066" cy="48888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802465" y="5985513"/>
            <a:ext cx="1899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latin typeface="Bahnschrift SemiBold" panose="020B0502040204020203" pitchFamily="34" charset="0"/>
              </a:rPr>
              <a:t>Md</a:t>
            </a:r>
            <a:r>
              <a:rPr lang="en-US" sz="1400" b="1" dirty="0" smtClean="0">
                <a:latin typeface="Bahnschrift SemiBold" panose="020B0502040204020203" pitchFamily="34" charset="0"/>
              </a:rPr>
              <a:t> </a:t>
            </a:r>
            <a:r>
              <a:rPr lang="en-US" sz="1400" b="1" dirty="0" err="1">
                <a:latin typeface="Bahnschrift SemiBold" panose="020B0502040204020203" pitchFamily="34" charset="0"/>
              </a:rPr>
              <a:t>Z</a:t>
            </a:r>
            <a:r>
              <a:rPr lang="en-US" sz="1400" b="1" dirty="0" err="1" smtClean="0">
                <a:latin typeface="Bahnschrift SemiBold" panose="020B0502040204020203" pitchFamily="34" charset="0"/>
              </a:rPr>
              <a:t>ulfikhar</a:t>
            </a:r>
            <a:r>
              <a:rPr lang="en-US" sz="1400" b="1" dirty="0" smtClean="0">
                <a:latin typeface="Bahnschrift SemiBold" panose="020B0502040204020203" pitchFamily="34" charset="0"/>
              </a:rPr>
              <a:t> Rahman</a:t>
            </a:r>
            <a:endParaRPr lang="en-US" sz="1400" b="1" dirty="0">
              <a:latin typeface="Bahnschrift SemiBold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5442736" y="6188793"/>
            <a:ext cx="81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latin typeface="Bahnschrift SemiCondensed" panose="020B0502040204020203" pitchFamily="34" charset="0"/>
              </a:rPr>
              <a:t>SysOps</a:t>
            </a:r>
            <a:endParaRPr lang="en-US" sz="1200" dirty="0">
              <a:latin typeface="Bahnschrift SemiCondensed" panose="020B0502040204020203" pitchFamily="34" charset="0"/>
            </a:endParaRPr>
          </a:p>
          <a:p>
            <a:endParaRPr lang="en-US" sz="1600" dirty="0"/>
          </a:p>
        </p:txBody>
      </p:sp>
      <p:sp>
        <p:nvSpPr>
          <p:cNvPr id="77" name="Rectangle 76"/>
          <p:cNvSpPr/>
          <p:nvPr/>
        </p:nvSpPr>
        <p:spPr>
          <a:xfrm>
            <a:off x="5960598" y="4094669"/>
            <a:ext cx="1196820" cy="48888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960598" y="4071031"/>
            <a:ext cx="1135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latin typeface="Bahnschrift SemiBold" panose="020B0502040204020203" pitchFamily="34" charset="0"/>
              </a:rPr>
              <a:t>Block Chain</a:t>
            </a:r>
            <a:endParaRPr lang="en-US" sz="1400" b="1" dirty="0">
              <a:latin typeface="Bahnschrift SemiBold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5960598" y="4304145"/>
            <a:ext cx="1150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Bahnschrift SemiCondensed" panose="020B0502040204020203" pitchFamily="34" charset="0"/>
              </a:rPr>
              <a:t>Business Unit</a:t>
            </a:r>
          </a:p>
          <a:p>
            <a:endParaRPr lang="en-US" sz="1600" dirty="0"/>
          </a:p>
        </p:txBody>
      </p:sp>
      <p:sp>
        <p:nvSpPr>
          <p:cNvPr id="80" name="Rectangle 79"/>
          <p:cNvSpPr/>
          <p:nvPr/>
        </p:nvSpPr>
        <p:spPr>
          <a:xfrm>
            <a:off x="7296833" y="4098762"/>
            <a:ext cx="1168869" cy="48888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319234" y="4074378"/>
            <a:ext cx="1146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ahnschrift SemiBold" panose="020B0502040204020203" pitchFamily="34" charset="0"/>
              </a:rPr>
              <a:t>Ecommerce</a:t>
            </a:r>
            <a:endParaRPr lang="en-US" sz="1400" b="1" dirty="0">
              <a:latin typeface="Bahnschrift SemiBold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7229215" y="4296856"/>
            <a:ext cx="1239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Bahnschrift SemiCondensed" panose="020B0502040204020203" pitchFamily="34" charset="0"/>
              </a:rPr>
              <a:t>Business Unit</a:t>
            </a:r>
          </a:p>
          <a:p>
            <a:endParaRPr lang="en-US" sz="1600" dirty="0"/>
          </a:p>
        </p:txBody>
      </p:sp>
      <p:cxnSp>
        <p:nvCxnSpPr>
          <p:cNvPr id="84" name="Straight Arrow Connector 83"/>
          <p:cNvCxnSpPr>
            <a:endCxn id="75" idx="0"/>
          </p:cNvCxnSpPr>
          <p:nvPr/>
        </p:nvCxnSpPr>
        <p:spPr>
          <a:xfrm>
            <a:off x="5737666" y="3424518"/>
            <a:ext cx="14739" cy="2560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8606535" y="4101535"/>
            <a:ext cx="1107264" cy="488887"/>
          </a:xfrm>
          <a:prstGeom prst="rect">
            <a:avLst/>
          </a:prstGeom>
          <a:solidFill>
            <a:srgbClr val="FF0000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8673101" y="4078152"/>
            <a:ext cx="777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Fintech</a:t>
            </a:r>
            <a:endParaRPr lang="en-US" sz="14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8576220" y="4324436"/>
            <a:ext cx="1079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Business Unit</a:t>
            </a:r>
          </a:p>
          <a:p>
            <a:endParaRPr lang="en-US" sz="1600" dirty="0"/>
          </a:p>
        </p:txBody>
      </p:sp>
      <p:sp>
        <p:nvSpPr>
          <p:cNvPr id="95" name="Rectangle 94"/>
          <p:cNvSpPr/>
          <p:nvPr/>
        </p:nvSpPr>
        <p:spPr>
          <a:xfrm>
            <a:off x="9878139" y="4079992"/>
            <a:ext cx="1029367" cy="48888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9900540" y="4055608"/>
            <a:ext cx="888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ahnschrift SemiBold" panose="020B0502040204020203" pitchFamily="34" charset="0"/>
              </a:rPr>
              <a:t>Platform</a:t>
            </a:r>
            <a:endParaRPr lang="en-US" sz="1400" b="1" dirty="0">
              <a:latin typeface="Bahnschrift SemiBold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9908515" y="4291518"/>
            <a:ext cx="998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Bahnschrift SemiCondensed" panose="020B0502040204020203" pitchFamily="34" charset="0"/>
              </a:rPr>
              <a:t>Business Unit</a:t>
            </a:r>
            <a:endParaRPr lang="en-US" sz="1200" dirty="0">
              <a:latin typeface="Bahnschrift SemiCondensed" panose="020B0502040204020203" pitchFamily="34" charset="0"/>
            </a:endParaRPr>
          </a:p>
        </p:txBody>
      </p:sp>
      <p:cxnSp>
        <p:nvCxnSpPr>
          <p:cNvPr id="98" name="Straight Connector 97"/>
          <p:cNvCxnSpPr/>
          <p:nvPr/>
        </p:nvCxnSpPr>
        <p:spPr>
          <a:xfrm>
            <a:off x="2691272" y="3798153"/>
            <a:ext cx="1771088" cy="575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3797808" y="3399022"/>
            <a:ext cx="0" cy="399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2691272" y="3798153"/>
            <a:ext cx="0" cy="272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4462360" y="3798153"/>
            <a:ext cx="0" cy="257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V="1">
            <a:off x="6394199" y="3777092"/>
            <a:ext cx="3923205" cy="2106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7418518" y="3412326"/>
            <a:ext cx="0" cy="300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6394199" y="3798153"/>
            <a:ext cx="0" cy="296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>
            <a:off x="7827264" y="3798153"/>
            <a:ext cx="0" cy="303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9119616" y="3798153"/>
            <a:ext cx="0" cy="257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>
            <a:off x="10271239" y="3777092"/>
            <a:ext cx="0" cy="278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Picture 1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923" y="92427"/>
            <a:ext cx="2447682" cy="57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3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A82D0-3156-4252-9EBE-F559F34ABBF7}" type="datetime1">
              <a:rPr lang="en-US" smtClean="0"/>
              <a:t>10/12/2022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160" y="6059375"/>
            <a:ext cx="1385641" cy="3281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14351" y="346855"/>
            <a:ext cx="7977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latin typeface="Bahnschrift SemiCondensed" panose="020B0502040204020203" pitchFamily="34" charset="0"/>
              </a:rPr>
              <a:t>Business Unit </a:t>
            </a:r>
            <a:r>
              <a:rPr lang="en-US" sz="2800" b="1" dirty="0" smtClean="0">
                <a:solidFill>
                  <a:srgbClr val="00B050"/>
                </a:solidFill>
                <a:latin typeface="Bahnschrift SemiCondensed" panose="020B0502040204020203" pitchFamily="34" charset="0"/>
              </a:rPr>
              <a:t>Structure</a:t>
            </a:r>
            <a:endParaRPr lang="en-US" sz="2800" b="1" dirty="0">
              <a:solidFill>
                <a:srgbClr val="00B050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03476" y="1109631"/>
            <a:ext cx="2566728" cy="60085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43566" y="1220354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Head Of Business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203476" y="13596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5449423" y="1710486"/>
            <a:ext cx="27924" cy="905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1286720" y="2910135"/>
            <a:ext cx="1404552" cy="48888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238385" y="2992774"/>
            <a:ext cx="1515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ahnschrift SemiBold" panose="020B0502040204020203" pitchFamily="34" charset="0"/>
              </a:rPr>
              <a:t>Project Manager</a:t>
            </a:r>
            <a:endParaRPr lang="en-US" sz="1400" b="1" dirty="0">
              <a:latin typeface="Bahnschrift SemiBold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4329942" y="2927343"/>
            <a:ext cx="2255520" cy="48888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203476" y="2957465"/>
            <a:ext cx="2383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Bahnschrift SemiBold" panose="020B0502040204020203" pitchFamily="34" charset="0"/>
              </a:rPr>
              <a:t>Head of Technology</a:t>
            </a:r>
            <a:endParaRPr lang="en-US" sz="1400" b="1" dirty="0">
              <a:latin typeface="Bahnschrift SemiBold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8403461" y="2935631"/>
            <a:ext cx="2114980" cy="48888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744538" y="3016030"/>
            <a:ext cx="1572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ahnschrift SemiBold" panose="020B0502040204020203" pitchFamily="34" charset="0"/>
              </a:rPr>
              <a:t>Business Analyst</a:t>
            </a:r>
            <a:endParaRPr lang="en-US" sz="1400" b="1" dirty="0">
              <a:latin typeface="Bahnschrift SemiBold" panose="020B0502040204020203" pitchFamily="34" charset="0"/>
            </a:endParaRPr>
          </a:p>
          <a:p>
            <a:endParaRPr lang="en-US" dirty="0"/>
          </a:p>
        </p:txBody>
      </p:sp>
      <p:cxnSp>
        <p:nvCxnSpPr>
          <p:cNvPr id="59" name="Straight Connector 58"/>
          <p:cNvCxnSpPr/>
          <p:nvPr/>
        </p:nvCxnSpPr>
        <p:spPr>
          <a:xfrm>
            <a:off x="1889760" y="2597241"/>
            <a:ext cx="77663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1889760" y="2597241"/>
            <a:ext cx="0" cy="338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5442736" y="2597241"/>
            <a:ext cx="0" cy="338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9656064" y="2571290"/>
            <a:ext cx="0" cy="338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2800487" y="4216183"/>
            <a:ext cx="1703002" cy="48888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824409" y="4282773"/>
            <a:ext cx="1628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ahnschrift SemiBold" panose="020B0502040204020203" pitchFamily="34" charset="0"/>
              </a:rPr>
              <a:t>Solution Architect</a:t>
            </a:r>
            <a:endParaRPr lang="en-US" sz="1400" b="1" dirty="0">
              <a:latin typeface="Bahnschrift SemiBold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4681096" y="4217002"/>
            <a:ext cx="1890897" cy="48888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518499" y="4288836"/>
            <a:ext cx="2251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Bahnschrift SemiBold" panose="020B0502040204020203" pitchFamily="34" charset="0"/>
              </a:rPr>
              <a:t>Engineering Manager</a:t>
            </a:r>
            <a:endParaRPr lang="en-US" sz="1400" b="1" dirty="0">
              <a:latin typeface="Bahnschrift SemiBold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2021851" y="5620009"/>
            <a:ext cx="1355136" cy="38026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071037" y="5629433"/>
            <a:ext cx="12811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ahnschrift SemiBold" panose="020B0502040204020203" pitchFamily="34" charset="0"/>
              </a:rPr>
              <a:t>Sr. Developer</a:t>
            </a:r>
            <a:endParaRPr lang="en-US" sz="1400" b="1" dirty="0">
              <a:latin typeface="Bahnschrift SemiBold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6734590" y="4202931"/>
            <a:ext cx="1196820" cy="48888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7005025" y="4272213"/>
            <a:ext cx="6559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latin typeface="Bahnschrift SemiBold" panose="020B0502040204020203" pitchFamily="34" charset="0"/>
              </a:rPr>
              <a:t>Sr</a:t>
            </a:r>
            <a:r>
              <a:rPr lang="en-US" sz="1400" b="1" dirty="0">
                <a:latin typeface="Bahnschrift SemiBold" panose="020B0502040204020203" pitchFamily="34" charset="0"/>
              </a:rPr>
              <a:t>.</a:t>
            </a:r>
            <a:r>
              <a:rPr lang="en-US" sz="1400" b="1" dirty="0" smtClean="0">
                <a:latin typeface="Bahnschrift SemiBold" panose="020B0502040204020203" pitchFamily="34" charset="0"/>
              </a:rPr>
              <a:t>QA</a:t>
            </a:r>
            <a:endParaRPr lang="en-US" sz="1400" b="1" dirty="0">
              <a:latin typeface="Bahnschrift SemiBold" panose="020B0502040204020203" pitchFamily="34" charset="0"/>
            </a:endParaRPr>
          </a:p>
          <a:p>
            <a:endParaRPr lang="en-US" dirty="0"/>
          </a:p>
        </p:txBody>
      </p:sp>
      <p:cxnSp>
        <p:nvCxnSpPr>
          <p:cNvPr id="83" name="Straight Arrow Connector 82"/>
          <p:cNvCxnSpPr/>
          <p:nvPr/>
        </p:nvCxnSpPr>
        <p:spPr>
          <a:xfrm flipH="1">
            <a:off x="5449423" y="3413986"/>
            <a:ext cx="4935" cy="475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313043" y="3889651"/>
            <a:ext cx="418768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326296" y="3889651"/>
            <a:ext cx="0" cy="313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500730" y="3889651"/>
            <a:ext cx="0" cy="326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442736" y="3889651"/>
            <a:ext cx="6687" cy="326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3492510" y="5631179"/>
            <a:ext cx="1355136" cy="38026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541696" y="5640603"/>
            <a:ext cx="11015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ahnschrift SemiBold" panose="020B0502040204020203" pitchFamily="34" charset="0"/>
              </a:rPr>
              <a:t> </a:t>
            </a:r>
            <a:r>
              <a:rPr lang="en-US" sz="1400" b="1" dirty="0" smtClean="0">
                <a:latin typeface="Bahnschrift SemiBold" panose="020B0502040204020203" pitchFamily="34" charset="0"/>
              </a:rPr>
              <a:t> Developer</a:t>
            </a:r>
            <a:endParaRPr lang="en-US" sz="1400" b="1" dirty="0">
              <a:latin typeface="Bahnschrift SemiBold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4976534" y="5631179"/>
            <a:ext cx="1608928" cy="38026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002615" y="5650052"/>
            <a:ext cx="1616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ahnschrift SemiBold" panose="020B0502040204020203" pitchFamily="34" charset="0"/>
              </a:rPr>
              <a:t>Security Engineer</a:t>
            </a:r>
            <a:endParaRPr lang="en-US" sz="1400" b="1" dirty="0">
              <a:latin typeface="Bahnschrift SemiBold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473288" y="5645605"/>
            <a:ext cx="644655" cy="38026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7522474" y="5655029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ahnschrift SemiBold" panose="020B0502040204020203" pitchFamily="34" charset="0"/>
              </a:rPr>
              <a:t>QA</a:t>
            </a:r>
            <a:endParaRPr lang="en-US" sz="1400" b="1" dirty="0">
              <a:latin typeface="Bahnschrift SemiBold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8276502" y="5654678"/>
            <a:ext cx="1936241" cy="38026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8325689" y="5664102"/>
            <a:ext cx="18870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ahnschrift SemiBold" panose="020B0502040204020203" pitchFamily="34" charset="0"/>
              </a:rPr>
              <a:t>Test Automation Eng.</a:t>
            </a:r>
            <a:endParaRPr lang="en-US" sz="1400" b="1" dirty="0">
              <a:latin typeface="Bahnschrift SemiBold" panose="020B0502040204020203" pitchFamily="34" charset="0"/>
            </a:endParaRPr>
          </a:p>
          <a:p>
            <a:endParaRPr lang="en-US" dirty="0"/>
          </a:p>
        </p:txBody>
      </p:sp>
      <p:cxnSp>
        <p:nvCxnSpPr>
          <p:cNvPr id="104" name="Straight Connector 103"/>
          <p:cNvCxnSpPr/>
          <p:nvPr/>
        </p:nvCxnSpPr>
        <p:spPr>
          <a:xfrm>
            <a:off x="2744719" y="5354016"/>
            <a:ext cx="341732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449423" y="4705070"/>
            <a:ext cx="0" cy="662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753543" y="5354016"/>
            <a:ext cx="0" cy="265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329942" y="5354016"/>
            <a:ext cx="0" cy="265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162043" y="5367130"/>
            <a:ext cx="0" cy="252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7680174" y="5367130"/>
            <a:ext cx="1589042" cy="26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660975" y="5367130"/>
            <a:ext cx="0" cy="278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endCxn id="100" idx="0"/>
          </p:cNvCxnSpPr>
          <p:nvPr/>
        </p:nvCxnSpPr>
        <p:spPr>
          <a:xfrm>
            <a:off x="9269216" y="5380382"/>
            <a:ext cx="1" cy="283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732628" y="4688230"/>
            <a:ext cx="0" cy="199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7732628" y="4867548"/>
            <a:ext cx="6708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8403461" y="4867548"/>
            <a:ext cx="0" cy="526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562" y="96754"/>
            <a:ext cx="2447682" cy="57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4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556C6B65-F60D-4368-9D20-1605466D7B81}"/>
              </a:ext>
            </a:extLst>
          </p:cNvPr>
          <p:cNvSpPr/>
          <p:nvPr/>
        </p:nvSpPr>
        <p:spPr>
          <a:xfrm>
            <a:off x="-6222" y="4399598"/>
            <a:ext cx="12192000" cy="933450"/>
          </a:xfrm>
          <a:prstGeom prst="rect">
            <a:avLst/>
          </a:prstGeom>
          <a:solidFill>
            <a:srgbClr val="8BD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2CD473-7437-431A-9520-16ACBA5F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412" y="68981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Bahnschrift SemiCondensed" panose="020B0502040204020203" pitchFamily="34" charset="0"/>
              </a:rPr>
              <a:t>Fintech</a:t>
            </a:r>
            <a:r>
              <a:rPr lang="en-US" dirty="0" smtClean="0">
                <a:latin typeface="Bahnschrift SemiCondensed" panose="020B0502040204020203" pitchFamily="34" charset="0"/>
              </a:rPr>
              <a:t> Business </a:t>
            </a:r>
            <a:r>
              <a:rPr lang="en-US" dirty="0" smtClean="0">
                <a:solidFill>
                  <a:srgbClr val="FF0000"/>
                </a:solidFill>
                <a:latin typeface="Bahnschrift SemiCondensed" panose="020B0502040204020203" pitchFamily="34" charset="0"/>
              </a:rPr>
              <a:t>Unit</a:t>
            </a:r>
            <a:endParaRPr lang="en-US" dirty="0">
              <a:solidFill>
                <a:srgbClr val="FF0000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063BF-82B3-4CE0-A750-2BD6AEC0FFA8}" type="datetime1">
              <a:rPr lang="en-US" smtClean="0"/>
              <a:t>10/12/2022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12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2D7651-0387-4F2E-A537-22C6125A62F0}"/>
              </a:ext>
            </a:extLst>
          </p:cNvPr>
          <p:cNvSpPr/>
          <p:nvPr/>
        </p:nvSpPr>
        <p:spPr>
          <a:xfrm>
            <a:off x="3460415" y="3851697"/>
            <a:ext cx="2120900" cy="21437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5F9AD9-3D9B-408C-BDAE-DCB0BDDE2E4C}"/>
              </a:ext>
            </a:extLst>
          </p:cNvPr>
          <p:cNvSpPr/>
          <p:nvPr/>
        </p:nvSpPr>
        <p:spPr>
          <a:xfrm>
            <a:off x="5774990" y="3851697"/>
            <a:ext cx="2120900" cy="2143760"/>
          </a:xfrm>
          <a:prstGeom prst="rect">
            <a:avLst/>
          </a:prstGeom>
          <a:solidFill>
            <a:srgbClr val="2436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BFFC6CDF-70FB-4C48-A8CB-536E4D092176}"/>
              </a:ext>
            </a:extLst>
          </p:cNvPr>
          <p:cNvSpPr/>
          <p:nvPr/>
        </p:nvSpPr>
        <p:spPr>
          <a:xfrm>
            <a:off x="4430010" y="3730562"/>
            <a:ext cx="181710" cy="15664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C5094A88-3357-4004-A027-903ED81A6030}"/>
              </a:ext>
            </a:extLst>
          </p:cNvPr>
          <p:cNvSpPr/>
          <p:nvPr/>
        </p:nvSpPr>
        <p:spPr>
          <a:xfrm>
            <a:off x="6744585" y="3730562"/>
            <a:ext cx="181710" cy="156646"/>
          </a:xfrm>
          <a:prstGeom prst="triangle">
            <a:avLst/>
          </a:prstGeom>
          <a:solidFill>
            <a:srgbClr val="2436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51F6C65-E12C-4B07-8512-FCBCC27E22EB}"/>
              </a:ext>
            </a:extLst>
          </p:cNvPr>
          <p:cNvSpPr/>
          <p:nvPr/>
        </p:nvSpPr>
        <p:spPr>
          <a:xfrm>
            <a:off x="4214813" y="5877446"/>
            <a:ext cx="624548" cy="624548"/>
          </a:xfrm>
          <a:prstGeom prst="ellipse">
            <a:avLst/>
          </a:prstGeom>
          <a:solidFill>
            <a:schemeClr val="bg1"/>
          </a:solidFill>
          <a:ln w="101600">
            <a:solidFill>
              <a:srgbClr val="8BD8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D6D9234-EAF1-4AC3-8AB2-2833141A9CF5}"/>
              </a:ext>
            </a:extLst>
          </p:cNvPr>
          <p:cNvSpPr/>
          <p:nvPr/>
        </p:nvSpPr>
        <p:spPr>
          <a:xfrm>
            <a:off x="6529388" y="5877446"/>
            <a:ext cx="624548" cy="624548"/>
          </a:xfrm>
          <a:prstGeom prst="ellipse">
            <a:avLst/>
          </a:prstGeom>
          <a:solidFill>
            <a:schemeClr val="bg1"/>
          </a:solidFill>
          <a:ln w="101600">
            <a:solidFill>
              <a:srgbClr val="8BD8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73ED7E6-C546-4F39-8AC9-A7AC3A3D275D}"/>
              </a:ext>
            </a:extLst>
          </p:cNvPr>
          <p:cNvGrpSpPr/>
          <p:nvPr/>
        </p:nvGrpSpPr>
        <p:grpSpPr>
          <a:xfrm>
            <a:off x="6706004" y="5996189"/>
            <a:ext cx="271317" cy="387063"/>
            <a:chOff x="2678113" y="2787650"/>
            <a:chExt cx="346075" cy="493713"/>
          </a:xfrm>
        </p:grpSpPr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C306B73B-7A26-47DD-8548-E30A853A0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888" y="2787650"/>
              <a:ext cx="60325" cy="493713"/>
            </a:xfrm>
            <a:custGeom>
              <a:avLst/>
              <a:gdLst>
                <a:gd name="T0" fmla="*/ 0 w 16"/>
                <a:gd name="T1" fmla="*/ 51 h 130"/>
                <a:gd name="T2" fmla="*/ 0 w 16"/>
                <a:gd name="T3" fmla="*/ 85 h 130"/>
                <a:gd name="T4" fmla="*/ 16 w 16"/>
                <a:gd name="T5" fmla="*/ 111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30">
                  <a:moveTo>
                    <a:pt x="0" y="51"/>
                  </a:moveTo>
                  <a:cubicBezTo>
                    <a:pt x="0" y="130"/>
                    <a:pt x="0" y="0"/>
                    <a:pt x="0" y="85"/>
                  </a:cubicBezTo>
                  <a:cubicBezTo>
                    <a:pt x="0" y="96"/>
                    <a:pt x="6" y="106"/>
                    <a:pt x="16" y="111"/>
                  </a:cubicBezTo>
                </a:path>
              </a:pathLst>
            </a:custGeom>
            <a:noFill/>
            <a:ln w="15875" cap="rnd">
              <a:solidFill>
                <a:srgbClr val="8BD8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94FB23C2-EF3D-4076-8EC7-1AC293628D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4025" y="3011488"/>
              <a:ext cx="30163" cy="61913"/>
            </a:xfrm>
            <a:custGeom>
              <a:avLst/>
              <a:gdLst>
                <a:gd name="T0" fmla="*/ 8 w 8"/>
                <a:gd name="T1" fmla="*/ 10 h 16"/>
                <a:gd name="T2" fmla="*/ 2 w 8"/>
                <a:gd name="T3" fmla="*/ 16 h 16"/>
                <a:gd name="T4" fmla="*/ 0 w 8"/>
                <a:gd name="T5" fmla="*/ 16 h 16"/>
                <a:gd name="T6" fmla="*/ 0 w 8"/>
                <a:gd name="T7" fmla="*/ 0 h 16"/>
                <a:gd name="T8" fmla="*/ 2 w 8"/>
                <a:gd name="T9" fmla="*/ 0 h 16"/>
                <a:gd name="T10" fmla="*/ 8 w 8"/>
                <a:gd name="T11" fmla="*/ 6 h 16"/>
                <a:gd name="T12" fmla="*/ 8 w 8"/>
                <a:gd name="T13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8" y="10"/>
                  </a:moveTo>
                  <a:cubicBezTo>
                    <a:pt x="8" y="13"/>
                    <a:pt x="5" y="16"/>
                    <a:pt x="2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5" y="0"/>
                    <a:pt x="8" y="3"/>
                    <a:pt x="8" y="6"/>
                  </a:cubicBezTo>
                  <a:lnTo>
                    <a:pt x="8" y="10"/>
                  </a:lnTo>
                  <a:close/>
                </a:path>
              </a:pathLst>
            </a:custGeom>
            <a:noFill/>
            <a:ln w="15875" cap="rnd">
              <a:solidFill>
                <a:srgbClr val="8BD8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A34B71E1-2DB9-47E4-88AA-9EAAD45797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8113" y="2921000"/>
              <a:ext cx="315913" cy="242888"/>
            </a:xfrm>
            <a:custGeom>
              <a:avLst/>
              <a:gdLst>
                <a:gd name="T0" fmla="*/ 16 w 84"/>
                <a:gd name="T1" fmla="*/ 16 h 64"/>
                <a:gd name="T2" fmla="*/ 12 w 84"/>
                <a:gd name="T3" fmla="*/ 16 h 64"/>
                <a:gd name="T4" fmla="*/ 0 w 84"/>
                <a:gd name="T5" fmla="*/ 28 h 64"/>
                <a:gd name="T6" fmla="*/ 0 w 84"/>
                <a:gd name="T7" fmla="*/ 36 h 64"/>
                <a:gd name="T8" fmla="*/ 12 w 84"/>
                <a:gd name="T9" fmla="*/ 48 h 64"/>
                <a:gd name="T10" fmla="*/ 16 w 84"/>
                <a:gd name="T11" fmla="*/ 48 h 64"/>
                <a:gd name="T12" fmla="*/ 84 w 84"/>
                <a:gd name="T13" fmla="*/ 64 h 64"/>
                <a:gd name="T14" fmla="*/ 84 w 84"/>
                <a:gd name="T15" fmla="*/ 0 h 64"/>
                <a:gd name="T16" fmla="*/ 16 w 84"/>
                <a:gd name="T17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64">
                  <a:moveTo>
                    <a:pt x="16" y="16"/>
                  </a:moveTo>
                  <a:cubicBezTo>
                    <a:pt x="12" y="16"/>
                    <a:pt x="12" y="16"/>
                    <a:pt x="12" y="16"/>
                  </a:cubicBezTo>
                  <a:cubicBezTo>
                    <a:pt x="5" y="16"/>
                    <a:pt x="0" y="21"/>
                    <a:pt x="0" y="2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3"/>
                    <a:pt x="5" y="48"/>
                    <a:pt x="12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52" y="48"/>
                    <a:pt x="66" y="56"/>
                    <a:pt x="84" y="64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66" y="8"/>
                    <a:pt x="52" y="16"/>
                    <a:pt x="16" y="16"/>
                  </a:cubicBezTo>
                  <a:close/>
                </a:path>
              </a:pathLst>
            </a:custGeom>
            <a:noFill/>
            <a:ln w="15875" cap="rnd">
              <a:solidFill>
                <a:srgbClr val="8BD8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294DDA8-A456-4D86-B277-193E15A0FBE0}"/>
              </a:ext>
            </a:extLst>
          </p:cNvPr>
          <p:cNvGrpSpPr/>
          <p:nvPr/>
        </p:nvGrpSpPr>
        <p:grpSpPr>
          <a:xfrm>
            <a:off x="4376996" y="6046123"/>
            <a:ext cx="300182" cy="287194"/>
            <a:chOff x="4127500" y="2909888"/>
            <a:chExt cx="330200" cy="315913"/>
          </a:xfrm>
        </p:grpSpPr>
        <p:sp>
          <p:nvSpPr>
            <p:cNvPr id="48" name="Oval 268">
              <a:extLst>
                <a:ext uri="{FF2B5EF4-FFF2-40B4-BE49-F238E27FC236}">
                  <a16:creationId xmlns:a16="http://schemas.microsoft.com/office/drawing/2014/main" id="{E821E6FC-59EC-4DB9-A50D-ED0FF876E5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9725" y="3060701"/>
              <a:ext cx="76200" cy="74613"/>
            </a:xfrm>
            <a:prstGeom prst="ellipse">
              <a:avLst/>
            </a:prstGeom>
            <a:noFill/>
            <a:ln w="15875" cap="rnd">
              <a:solidFill>
                <a:srgbClr val="8BD8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269">
              <a:extLst>
                <a:ext uri="{FF2B5EF4-FFF2-40B4-BE49-F238E27FC236}">
                  <a16:creationId xmlns:a16="http://schemas.microsoft.com/office/drawing/2014/main" id="{EBBA2E51-A5F4-4682-A621-D6D4F3C8A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7500" y="3135313"/>
              <a:ext cx="109538" cy="60325"/>
            </a:xfrm>
            <a:custGeom>
              <a:avLst/>
              <a:gdLst>
                <a:gd name="T0" fmla="*/ 22 w 29"/>
                <a:gd name="T1" fmla="*/ 16 h 16"/>
                <a:gd name="T2" fmla="*/ 0 w 29"/>
                <a:gd name="T3" fmla="*/ 16 h 16"/>
                <a:gd name="T4" fmla="*/ 16 w 29"/>
                <a:gd name="T5" fmla="*/ 0 h 16"/>
                <a:gd name="T6" fmla="*/ 29 w 29"/>
                <a:gd name="T7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22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1" y="0"/>
                    <a:pt x="26" y="3"/>
                    <a:pt x="29" y="7"/>
                  </a:cubicBezTo>
                </a:path>
              </a:pathLst>
            </a:custGeom>
            <a:noFill/>
            <a:ln w="15875" cap="rnd">
              <a:solidFill>
                <a:srgbClr val="8BD8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Oval 270">
              <a:extLst>
                <a:ext uri="{FF2B5EF4-FFF2-40B4-BE49-F238E27FC236}">
                  <a16:creationId xmlns:a16="http://schemas.microsoft.com/office/drawing/2014/main" id="{DCF698E6-9BDD-43AF-9949-8AEED54BA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0863" y="3060701"/>
              <a:ext cx="74613" cy="74613"/>
            </a:xfrm>
            <a:prstGeom prst="ellipse">
              <a:avLst/>
            </a:prstGeom>
            <a:noFill/>
            <a:ln w="15875" cap="rnd">
              <a:solidFill>
                <a:srgbClr val="8BD8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271">
              <a:extLst>
                <a:ext uri="{FF2B5EF4-FFF2-40B4-BE49-F238E27FC236}">
                  <a16:creationId xmlns:a16="http://schemas.microsoft.com/office/drawing/2014/main" id="{F2674674-2D2D-4039-9774-491EB89BF3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9750" y="3135313"/>
              <a:ext cx="107950" cy="60325"/>
            </a:xfrm>
            <a:custGeom>
              <a:avLst/>
              <a:gdLst>
                <a:gd name="T0" fmla="*/ 0 w 29"/>
                <a:gd name="T1" fmla="*/ 7 h 16"/>
                <a:gd name="T2" fmla="*/ 13 w 29"/>
                <a:gd name="T3" fmla="*/ 0 h 16"/>
                <a:gd name="T4" fmla="*/ 29 w 29"/>
                <a:gd name="T5" fmla="*/ 16 h 16"/>
                <a:gd name="T6" fmla="*/ 7 w 29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0" y="7"/>
                  </a:moveTo>
                  <a:cubicBezTo>
                    <a:pt x="3" y="3"/>
                    <a:pt x="8" y="0"/>
                    <a:pt x="13" y="0"/>
                  </a:cubicBezTo>
                  <a:cubicBezTo>
                    <a:pt x="22" y="0"/>
                    <a:pt x="29" y="7"/>
                    <a:pt x="29" y="16"/>
                  </a:cubicBezTo>
                  <a:cubicBezTo>
                    <a:pt x="7" y="16"/>
                    <a:pt x="7" y="16"/>
                    <a:pt x="7" y="16"/>
                  </a:cubicBezTo>
                </a:path>
              </a:pathLst>
            </a:custGeom>
            <a:noFill/>
            <a:ln w="15875" cap="rnd">
              <a:solidFill>
                <a:srgbClr val="8BD8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Oval 272">
              <a:extLst>
                <a:ext uri="{FF2B5EF4-FFF2-40B4-BE49-F238E27FC236}">
                  <a16:creationId xmlns:a16="http://schemas.microsoft.com/office/drawing/2014/main" id="{D60DB95A-F8ED-4A63-AEB1-53D2169B8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213" y="3030538"/>
              <a:ext cx="104775" cy="109538"/>
            </a:xfrm>
            <a:prstGeom prst="ellipse">
              <a:avLst/>
            </a:prstGeom>
            <a:noFill/>
            <a:ln w="15875" cap="rnd">
              <a:solidFill>
                <a:srgbClr val="8BD8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273">
              <a:extLst>
                <a:ext uri="{FF2B5EF4-FFF2-40B4-BE49-F238E27FC236}">
                  <a16:creationId xmlns:a16="http://schemas.microsoft.com/office/drawing/2014/main" id="{01E4E02E-1609-4E8A-951C-964E9D4AA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4813" y="2986088"/>
              <a:ext cx="157163" cy="36513"/>
            </a:xfrm>
            <a:custGeom>
              <a:avLst/>
              <a:gdLst>
                <a:gd name="T0" fmla="*/ 0 w 42"/>
                <a:gd name="T1" fmla="*/ 10 h 10"/>
                <a:gd name="T2" fmla="*/ 21 w 42"/>
                <a:gd name="T3" fmla="*/ 0 h 10"/>
                <a:gd name="T4" fmla="*/ 42 w 42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10">
                  <a:moveTo>
                    <a:pt x="0" y="10"/>
                  </a:moveTo>
                  <a:cubicBezTo>
                    <a:pt x="5" y="4"/>
                    <a:pt x="13" y="0"/>
                    <a:pt x="21" y="0"/>
                  </a:cubicBezTo>
                  <a:cubicBezTo>
                    <a:pt x="29" y="0"/>
                    <a:pt x="37" y="4"/>
                    <a:pt x="42" y="10"/>
                  </a:cubicBezTo>
                </a:path>
              </a:pathLst>
            </a:custGeom>
            <a:noFill/>
            <a:ln w="15875" cap="rnd">
              <a:solidFill>
                <a:srgbClr val="8BD8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274">
              <a:extLst>
                <a:ext uri="{FF2B5EF4-FFF2-40B4-BE49-F238E27FC236}">
                  <a16:creationId xmlns:a16="http://schemas.microsoft.com/office/drawing/2014/main" id="{DF1D93F5-04C6-4041-A2E5-30AE744A1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7825" y="2947988"/>
              <a:ext cx="211138" cy="49213"/>
            </a:xfrm>
            <a:custGeom>
              <a:avLst/>
              <a:gdLst>
                <a:gd name="T0" fmla="*/ 0 w 56"/>
                <a:gd name="T1" fmla="*/ 13 h 13"/>
                <a:gd name="T2" fmla="*/ 28 w 56"/>
                <a:gd name="T3" fmla="*/ 0 h 13"/>
                <a:gd name="T4" fmla="*/ 56 w 56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13">
                  <a:moveTo>
                    <a:pt x="0" y="13"/>
                  </a:moveTo>
                  <a:cubicBezTo>
                    <a:pt x="7" y="5"/>
                    <a:pt x="17" y="0"/>
                    <a:pt x="28" y="0"/>
                  </a:cubicBezTo>
                  <a:cubicBezTo>
                    <a:pt x="39" y="0"/>
                    <a:pt x="49" y="5"/>
                    <a:pt x="56" y="13"/>
                  </a:cubicBezTo>
                </a:path>
              </a:pathLst>
            </a:custGeom>
            <a:noFill/>
            <a:ln w="15875" cap="rnd">
              <a:solidFill>
                <a:srgbClr val="8BD8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275">
              <a:extLst>
                <a:ext uri="{FF2B5EF4-FFF2-40B4-BE49-F238E27FC236}">
                  <a16:creationId xmlns:a16="http://schemas.microsoft.com/office/drawing/2014/main" id="{96A09C09-AEF3-41FA-8FF2-546A20A87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7663" y="2909888"/>
              <a:ext cx="269875" cy="63500"/>
            </a:xfrm>
            <a:custGeom>
              <a:avLst/>
              <a:gdLst>
                <a:gd name="T0" fmla="*/ 0 w 72"/>
                <a:gd name="T1" fmla="*/ 17 h 17"/>
                <a:gd name="T2" fmla="*/ 36 w 72"/>
                <a:gd name="T3" fmla="*/ 0 h 17"/>
                <a:gd name="T4" fmla="*/ 72 w 72"/>
                <a:gd name="T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7">
                  <a:moveTo>
                    <a:pt x="0" y="17"/>
                  </a:moveTo>
                  <a:cubicBezTo>
                    <a:pt x="8" y="7"/>
                    <a:pt x="21" y="0"/>
                    <a:pt x="36" y="0"/>
                  </a:cubicBezTo>
                  <a:cubicBezTo>
                    <a:pt x="51" y="0"/>
                    <a:pt x="64" y="7"/>
                    <a:pt x="72" y="17"/>
                  </a:cubicBezTo>
                </a:path>
              </a:pathLst>
            </a:custGeom>
            <a:noFill/>
            <a:ln w="15875" cap="rnd">
              <a:solidFill>
                <a:srgbClr val="8BD8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276">
              <a:extLst>
                <a:ext uri="{FF2B5EF4-FFF2-40B4-BE49-F238E27FC236}">
                  <a16:creationId xmlns:a16="http://schemas.microsoft.com/office/drawing/2014/main" id="{26AD7515-8C6A-4D59-849C-2AC0C375A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6875" y="3140076"/>
              <a:ext cx="173038" cy="85725"/>
            </a:xfrm>
            <a:custGeom>
              <a:avLst/>
              <a:gdLst>
                <a:gd name="T0" fmla="*/ 46 w 46"/>
                <a:gd name="T1" fmla="*/ 23 h 23"/>
                <a:gd name="T2" fmla="*/ 0 w 46"/>
                <a:gd name="T3" fmla="*/ 23 h 23"/>
                <a:gd name="T4" fmla="*/ 23 w 46"/>
                <a:gd name="T5" fmla="*/ 0 h 23"/>
                <a:gd name="T6" fmla="*/ 46 w 46"/>
                <a:gd name="T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23">
                  <a:moveTo>
                    <a:pt x="46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6" y="0"/>
                    <a:pt x="46" y="10"/>
                    <a:pt x="46" y="23"/>
                  </a:cubicBezTo>
                  <a:close/>
                </a:path>
              </a:pathLst>
            </a:custGeom>
            <a:noFill/>
            <a:ln w="15875" cap="rnd">
              <a:solidFill>
                <a:srgbClr val="8BD8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69" name="Subtitle 2">
            <a:extLst>
              <a:ext uri="{FF2B5EF4-FFF2-40B4-BE49-F238E27FC236}">
                <a16:creationId xmlns:a16="http://schemas.microsoft.com/office/drawing/2014/main" id="{180FCB4B-C5C6-4DD2-9D78-0DF7641CC4C7}"/>
              </a:ext>
            </a:extLst>
          </p:cNvPr>
          <p:cNvSpPr txBox="1">
            <a:spLocks/>
          </p:cNvSpPr>
          <p:nvPr/>
        </p:nvSpPr>
        <p:spPr>
          <a:xfrm>
            <a:off x="3665744" y="4145898"/>
            <a:ext cx="1710242" cy="1282835"/>
          </a:xfrm>
          <a:prstGeom prst="rect">
            <a:avLst/>
          </a:prstGeom>
        </p:spPr>
        <p:txBody>
          <a:bodyPr vert="horz" lIns="36000" tIns="0" rIns="36000" bIns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800" b="1" i="1" dirty="0" smtClean="0">
                <a:solidFill>
                  <a:schemeClr val="bg1"/>
                </a:solidFill>
                <a:cs typeface="Segoe UI" panose="020B0502040204020203" pitchFamily="34" charset="0"/>
              </a:rPr>
              <a:t>P2P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800" b="1" i="1" dirty="0" smtClean="0">
                <a:solidFill>
                  <a:schemeClr val="bg1"/>
                </a:solidFill>
                <a:cs typeface="Segoe UI" panose="020B0502040204020203" pitchFamily="34" charset="0"/>
              </a:rPr>
              <a:t>(Crypto trade)</a:t>
            </a:r>
            <a:endParaRPr lang="en-US" sz="1800" b="1" i="1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70" name="Subtitle 2">
            <a:extLst>
              <a:ext uri="{FF2B5EF4-FFF2-40B4-BE49-F238E27FC236}">
                <a16:creationId xmlns:a16="http://schemas.microsoft.com/office/drawing/2014/main" id="{A2B785C9-B79B-4939-AD1B-D5FD74EE44F5}"/>
              </a:ext>
            </a:extLst>
          </p:cNvPr>
          <p:cNvSpPr txBox="1">
            <a:spLocks/>
          </p:cNvSpPr>
          <p:nvPr/>
        </p:nvSpPr>
        <p:spPr>
          <a:xfrm>
            <a:off x="5980319" y="4145898"/>
            <a:ext cx="1710242" cy="1282835"/>
          </a:xfrm>
          <a:prstGeom prst="rect">
            <a:avLst/>
          </a:prstGeom>
        </p:spPr>
        <p:txBody>
          <a:bodyPr vert="horz" lIns="36000" tIns="0" rIns="36000" bIns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800" b="1" i="1" dirty="0" smtClean="0">
                <a:solidFill>
                  <a:schemeClr val="bg1"/>
                </a:solidFill>
                <a:cs typeface="Segoe UI" panose="020B0502040204020203" pitchFamily="34" charset="0"/>
              </a:rPr>
              <a:t>OPENAPI</a:t>
            </a:r>
            <a:endParaRPr lang="en-US" sz="1800" b="1" i="1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839360" y="1873870"/>
            <a:ext cx="1866643" cy="60085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115025" y="1889951"/>
            <a:ext cx="1160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latin typeface="Bahnschrift SemiBold" panose="020B0502040204020203" pitchFamily="34" charset="0"/>
              </a:rPr>
              <a:t>Saifur</a:t>
            </a:r>
            <a:r>
              <a:rPr lang="en-US" sz="1400" b="1" dirty="0" smtClean="0">
                <a:latin typeface="Bahnschrift SemiBold" panose="020B0502040204020203" pitchFamily="34" charset="0"/>
              </a:rPr>
              <a:t> Islam</a:t>
            </a:r>
            <a:endParaRPr lang="en-US" sz="1400" b="1" dirty="0">
              <a:latin typeface="Bahnschrift SemiBold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911443" y="2145335"/>
            <a:ext cx="154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Bahnschrift SemiCondensed" panose="020B0502040204020203" pitchFamily="34" charset="0"/>
              </a:rPr>
              <a:t>Head of Technology</a:t>
            </a:r>
            <a:endParaRPr lang="en-US" sz="1400" dirty="0">
              <a:latin typeface="Bahnschrift SemiCondensed" panose="020B0502040204020203" pitchFamily="34" charset="0"/>
            </a:endParaRPr>
          </a:p>
          <a:p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047744" y="3462528"/>
            <a:ext cx="3352800" cy="0"/>
          </a:xfrm>
          <a:prstGeom prst="line">
            <a:avLst/>
          </a:prstGeom>
          <a:ln w="38100">
            <a:solidFill>
              <a:srgbClr val="2436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681472" y="2474725"/>
            <a:ext cx="0" cy="987803"/>
          </a:xfrm>
          <a:prstGeom prst="straightConnector1">
            <a:avLst/>
          </a:prstGeom>
          <a:ln>
            <a:solidFill>
              <a:srgbClr val="2436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972363" y="3903416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Bahnschrift SemiBold Condensed" panose="020B0502040204020203" pitchFamily="34" charset="0"/>
              </a:rPr>
              <a:t>Assign Project</a:t>
            </a:r>
            <a:endParaRPr lang="en-US" dirty="0">
              <a:solidFill>
                <a:srgbClr val="FF0000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6" name="Isosceles Triangle 25"/>
          <p:cNvSpPr/>
          <p:nvPr/>
        </p:nvSpPr>
        <p:spPr>
          <a:xfrm rot="5400000">
            <a:off x="3236255" y="3989218"/>
            <a:ext cx="219993" cy="222759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340" y="203960"/>
            <a:ext cx="2447682" cy="57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CD473-7437-431A-9520-16ACBA5F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7864" y="619392"/>
            <a:ext cx="741464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atin typeface="Bahnschrift SemiCondensed" panose="020B0502040204020203" pitchFamily="34" charset="0"/>
              </a:rPr>
              <a:t>P2P(Crypto-Trade)</a:t>
            </a:r>
            <a:endParaRPr lang="en-US" sz="4000" dirty="0">
              <a:latin typeface="Bahnschrift SemiCondensed" panose="020B050204020402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063BF-82B3-4CE0-A750-2BD6AEC0FFA8}" type="datetime1">
              <a:rPr lang="en-US" smtClean="0"/>
              <a:t>10/12/2022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13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136" y="1944955"/>
            <a:ext cx="2488096" cy="2488096"/>
          </a:xfrm>
          <a:prstGeom prst="ellipse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39919" y="4463133"/>
            <a:ext cx="2622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Shahidul Islam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72341" y="5132655"/>
            <a:ext cx="5913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Bahnschrift Light" panose="020B0502040204020203" pitchFamily="34" charset="0"/>
              </a:rPr>
              <a:t>Engineering Manager- </a:t>
            </a:r>
            <a:r>
              <a:rPr lang="en-US" sz="2000" b="1" dirty="0" smtClean="0">
                <a:solidFill>
                  <a:srgbClr val="EF2F3D"/>
                </a:solidFill>
                <a:latin typeface="Bahnschrift Light" panose="020B0502040204020203" pitchFamily="34" charset="0"/>
              </a:rPr>
              <a:t>KONASL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68419" y="5494575"/>
            <a:ext cx="489005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 SemiBold" panose="020B0502040204020203" pitchFamily="34" charset="0"/>
              </a:rPr>
              <a:t>Lead- P2P Kona Trading System</a:t>
            </a:r>
            <a:endParaRPr lang="en-US" dirty="0">
              <a:latin typeface="Bahnschrift SemiBold" panose="020B0502040204020203" pitchFamily="34" charset="0"/>
            </a:endParaRPr>
          </a:p>
          <a:p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4680579" y="4849767"/>
            <a:ext cx="2090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EF2F3D"/>
                </a:solidFill>
                <a:latin typeface="Bahnschrift SemiCondensed" panose="020B0502040204020203" pitchFamily="34" charset="0"/>
              </a:rPr>
              <a:t>( Project</a:t>
            </a:r>
            <a:r>
              <a:rPr lang="en-US" sz="1400" dirty="0" smtClean="0">
                <a:solidFill>
                  <a:srgbClr val="EF2F3D"/>
                </a:solidFill>
                <a:latin typeface="Bahnschrift SemiCondensed" panose="020B0502040204020203" pitchFamily="34" charset="0"/>
              </a:rPr>
              <a:t> </a:t>
            </a:r>
            <a:r>
              <a:rPr lang="en-US" b="1" dirty="0" smtClean="0">
                <a:solidFill>
                  <a:srgbClr val="EF2F3D"/>
                </a:solidFill>
                <a:latin typeface="Bahnschrift SemiCondensed" panose="020B0502040204020203" pitchFamily="34" charset="0"/>
              </a:rPr>
              <a:t>Supervisor )</a:t>
            </a:r>
            <a:endParaRPr lang="en-US" sz="1400" b="1" dirty="0">
              <a:solidFill>
                <a:srgbClr val="EF2F3D"/>
              </a:solidFill>
              <a:latin typeface="Bahnschrift SemiCondensed" panose="020B0502040204020203" pitchFamily="34" charset="0"/>
            </a:endParaRPr>
          </a:p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25" y="142461"/>
            <a:ext cx="2447682" cy="57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53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2265" y="656674"/>
            <a:ext cx="4767470" cy="920336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Assign Project</a:t>
            </a:r>
            <a:endParaRPr lang="en-US" dirty="0">
              <a:solidFill>
                <a:srgbClr val="002060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0896" y="2296559"/>
            <a:ext cx="8425069" cy="307057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dirty="0" smtClean="0">
                <a:latin typeface="Bahnschrift SemiLight" panose="020B0502040204020203" pitchFamily="34" charset="0"/>
              </a:rPr>
              <a:t>Project Name </a:t>
            </a:r>
            <a:r>
              <a:rPr lang="en-US" sz="1600" dirty="0" smtClean="0">
                <a:latin typeface="Bahnschrift SemiLight" panose="020B0502040204020203" pitchFamily="34" charset="0"/>
              </a:rPr>
              <a:t>- Kona Treading System(</a:t>
            </a:r>
            <a:r>
              <a:rPr lang="en-US" sz="1600" dirty="0" err="1" smtClean="0">
                <a:latin typeface="Bahnschrift SemiLight" panose="020B0502040204020203" pitchFamily="34" charset="0"/>
              </a:rPr>
              <a:t>Cryptrade</a:t>
            </a:r>
            <a:r>
              <a:rPr lang="en-US" sz="1600" dirty="0" smtClean="0">
                <a:latin typeface="Bahnschrift SemiLight" panose="020B0502040204020203" pitchFamily="34" charset="0"/>
              </a:rPr>
              <a:t>) – P2P</a:t>
            </a:r>
            <a:endParaRPr lang="en-US" sz="1600" dirty="0">
              <a:latin typeface="Bahnschrift SemiLight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Bahnschrift SemiLight" panose="020B0502040204020203" pitchFamily="34" charset="0"/>
              </a:rPr>
              <a:t>Backend- </a:t>
            </a:r>
            <a:r>
              <a:rPr lang="en-US" sz="1600" dirty="0">
                <a:latin typeface="Bahnschrift SemiLight" panose="020B0502040204020203" pitchFamily="34" charset="0"/>
              </a:rPr>
              <a:t>Block Chain, Spring boot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Bahnschrift SemiLight" panose="020B0502040204020203" pitchFamily="34" charset="0"/>
              </a:rPr>
              <a:t>Database-</a:t>
            </a:r>
            <a:r>
              <a:rPr lang="en-US" sz="1600" dirty="0" smtClean="0">
                <a:latin typeface="Bahnschrift SemiLight" panose="020B0502040204020203" pitchFamily="34" charset="0"/>
              </a:rPr>
              <a:t> </a:t>
            </a:r>
            <a:r>
              <a:rPr lang="en-US" sz="1600" dirty="0">
                <a:latin typeface="Bahnschrift SemiLight" panose="020B0502040204020203" pitchFamily="34" charset="0"/>
              </a:rPr>
              <a:t>MongoDB, </a:t>
            </a:r>
            <a:r>
              <a:rPr lang="en-US" sz="1600" dirty="0" err="1">
                <a:latin typeface="Bahnschrift SemiLight" panose="020B0502040204020203" pitchFamily="34" charset="0"/>
              </a:rPr>
              <a:t>Postgres</a:t>
            </a:r>
            <a:r>
              <a:rPr lang="en-US" sz="1600" dirty="0">
                <a:latin typeface="Bahnschrift SemiLight" panose="020B0502040204020203" pitchFamily="34" charset="0"/>
              </a:rPr>
              <a:t>, </a:t>
            </a:r>
            <a:r>
              <a:rPr lang="en-US" sz="1600" dirty="0" err="1">
                <a:latin typeface="Bahnschrift SemiLight" panose="020B0502040204020203" pitchFamily="34" charset="0"/>
              </a:rPr>
              <a:t>Hexlant</a:t>
            </a:r>
            <a:endParaRPr lang="en-US" sz="1600" dirty="0">
              <a:latin typeface="Bahnschrift SemiLight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Bahnschrift SemiLight" panose="020B0502040204020203" pitchFamily="34" charset="0"/>
              </a:rPr>
              <a:t>Frontend-</a:t>
            </a:r>
            <a:r>
              <a:rPr lang="en-US" sz="1600" dirty="0" smtClean="0">
                <a:latin typeface="Bahnschrift SemiLight" panose="020B0502040204020203" pitchFamily="34" charset="0"/>
              </a:rPr>
              <a:t> </a:t>
            </a:r>
            <a:r>
              <a:rPr lang="en-US" sz="1600" dirty="0" smtClean="0">
                <a:latin typeface="Bahnschrift SemiLight" panose="020B0502040204020203" pitchFamily="34" charset="0"/>
              </a:rPr>
              <a:t>React</a:t>
            </a:r>
            <a:endParaRPr lang="en-US" sz="1600" dirty="0">
              <a:latin typeface="Bahnschrift SemiLight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Bahnschrift SemiLight" panose="020B0502040204020203" pitchFamily="34" charset="0"/>
              </a:rPr>
              <a:t>Automation – </a:t>
            </a:r>
            <a:r>
              <a:rPr lang="en-US" sz="1600" dirty="0" smtClean="0">
                <a:latin typeface="Bahnschrift SemiLight" panose="020B0502040204020203" pitchFamily="34" charset="0"/>
              </a:rPr>
              <a:t>Selenium , Chrome dev tools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 smtClean="0">
                <a:latin typeface="Bahnschrift SemiLight" panose="020B0502040204020203" pitchFamily="34" charset="0"/>
              </a:rPr>
              <a:t>IDE – </a:t>
            </a:r>
            <a:r>
              <a:rPr lang="en-US" sz="1600" dirty="0" err="1" smtClean="0">
                <a:latin typeface="Bahnschrift SemiLight" panose="020B0502040204020203" pitchFamily="34" charset="0"/>
              </a:rPr>
              <a:t>Intelij</a:t>
            </a:r>
            <a:r>
              <a:rPr lang="en-US" sz="1600" dirty="0" smtClean="0">
                <a:latin typeface="Bahnschrift SemiLight" panose="020B0502040204020203" pitchFamily="34" charset="0"/>
              </a:rPr>
              <a:t> </a:t>
            </a:r>
            <a:r>
              <a:rPr lang="en-US" sz="1600" dirty="0" smtClean="0">
                <a:latin typeface="Bahnschrift SemiLight" panose="020B0502040204020203" pitchFamily="34" charset="0"/>
              </a:rPr>
              <a:t>IDEA, VS Code </a:t>
            </a:r>
            <a:r>
              <a:rPr lang="en-US" sz="1600" dirty="0" smtClean="0">
                <a:latin typeface="Bahnschrift SemiLight" panose="020B0502040204020203" pitchFamily="34" charset="0"/>
              </a:rPr>
              <a:t>,Postman, </a:t>
            </a:r>
            <a:r>
              <a:rPr lang="en-US" sz="1600" dirty="0" err="1" smtClean="0">
                <a:latin typeface="Bahnschrift SemiLight" panose="020B0502040204020203" pitchFamily="34" charset="0"/>
              </a:rPr>
              <a:t>JMeter</a:t>
            </a:r>
            <a:r>
              <a:rPr lang="en-US" sz="1600" dirty="0" smtClean="0">
                <a:latin typeface="Bahnschrift SemiLight" panose="020B0502040204020203" pitchFamily="34" charset="0"/>
              </a:rPr>
              <a:t>, </a:t>
            </a:r>
            <a:r>
              <a:rPr lang="en-US" sz="1600" dirty="0" err="1" smtClean="0">
                <a:latin typeface="Bahnschrift SemiLight" panose="020B0502040204020203" pitchFamily="34" charset="0"/>
              </a:rPr>
              <a:t>Gitlab</a:t>
            </a:r>
            <a:endParaRPr lang="en-US" sz="1600" dirty="0">
              <a:latin typeface="Bahnschrift SemiLight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dirty="0" smtClean="0"/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CB6EA-F80A-4386-BD72-978A1B80A125}" type="datetime1">
              <a:rPr lang="en-US" smtClean="0"/>
              <a:t>10/12/2022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8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CD473-7437-431A-9520-16ACBA5F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0873" y="585196"/>
            <a:ext cx="741464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latin typeface="Bahnschrift SemiCondensed" panose="020B0502040204020203" pitchFamily="34" charset="0"/>
              </a:rPr>
              <a:t>P2P(</a:t>
            </a:r>
            <a:r>
              <a:rPr lang="en-US" dirty="0" err="1" smtClean="0">
                <a:latin typeface="Bahnschrift SemiCondensed" panose="020B0502040204020203" pitchFamily="34" charset="0"/>
              </a:rPr>
              <a:t>Cryptrade</a:t>
            </a:r>
            <a:r>
              <a:rPr lang="en-US" dirty="0" smtClean="0">
                <a:latin typeface="Bahnschrift SemiCondensed" panose="020B0502040204020203" pitchFamily="34" charset="0"/>
              </a:rPr>
              <a:t>)</a:t>
            </a:r>
            <a:endParaRPr lang="en-US" dirty="0">
              <a:latin typeface="Bahnschrift SemiCondensed" panose="020B050204020402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063BF-82B3-4CE0-A750-2BD6AEC0FFA8}" type="datetime1">
              <a:rPr lang="en-US" smtClean="0"/>
              <a:t>10/12/2022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15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058" y="242331"/>
            <a:ext cx="2447682" cy="5797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3365" y="2378274"/>
            <a:ext cx="10270435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>
                <a:latin typeface="Bahnschrift SemiCondensed" panose="020B0502040204020203" pitchFamily="34" charset="0"/>
              </a:rPr>
              <a:t>Project </a:t>
            </a:r>
            <a:r>
              <a:rPr lang="en-US" b="1" dirty="0" smtClean="0">
                <a:latin typeface="Bahnschrift SemiCondensed" panose="020B0502040204020203" pitchFamily="34" charset="0"/>
              </a:rPr>
              <a:t>Description :</a:t>
            </a:r>
            <a:r>
              <a:rPr lang="en-US" sz="1600" b="1" dirty="0" smtClean="0">
                <a:latin typeface="Bahnschrift SemiLight" panose="020B0502040204020203" pitchFamily="34" charset="0"/>
              </a:rPr>
              <a:t> </a:t>
            </a:r>
            <a:r>
              <a:rPr lang="en-US" sz="1600" dirty="0" err="1">
                <a:latin typeface="Bahnschrift SemiLight" panose="020B0502040204020203" pitchFamily="34" charset="0"/>
              </a:rPr>
              <a:t>Cryptrade</a:t>
            </a:r>
            <a:r>
              <a:rPr lang="en-US" sz="1600" dirty="0">
                <a:latin typeface="Bahnschrift SemiLight" panose="020B0502040204020203" pitchFamily="34" charset="0"/>
              </a:rPr>
              <a:t> is an online exchange platform where users can trade cryptocurrencies. It supports the most popular cryptocurrencies, such as bitcoin and </a:t>
            </a:r>
            <a:r>
              <a:rPr lang="en-US" sz="1600" dirty="0" err="1">
                <a:latin typeface="Bahnschrift SemiLight" panose="020B0502040204020203" pitchFamily="34" charset="0"/>
              </a:rPr>
              <a:t>ethereum</a:t>
            </a:r>
            <a:r>
              <a:rPr lang="en-US" sz="1600" dirty="0">
                <a:latin typeface="Bahnschrift SemiLight" panose="020B0502040204020203" pitchFamily="34" charset="0"/>
              </a:rPr>
              <a:t>. </a:t>
            </a:r>
            <a:r>
              <a:rPr lang="en-US" sz="1600" dirty="0" err="1">
                <a:latin typeface="Bahnschrift SemiLight" panose="020B0502040204020203" pitchFamily="34" charset="0"/>
              </a:rPr>
              <a:t>Cryptrade</a:t>
            </a:r>
            <a:r>
              <a:rPr lang="en-US" sz="1600" dirty="0">
                <a:latin typeface="Bahnschrift SemiLight" panose="020B0502040204020203" pitchFamily="34" charset="0"/>
              </a:rPr>
              <a:t> provides a crypto wallet for traders to store their funds. Like other crypto exchanges, </a:t>
            </a:r>
            <a:r>
              <a:rPr lang="en-US" sz="1600" dirty="0" err="1" smtClean="0">
                <a:latin typeface="Bahnschrift SemiLight" panose="020B0502040204020203" pitchFamily="34" charset="0"/>
              </a:rPr>
              <a:t>Cryptrade</a:t>
            </a:r>
            <a:r>
              <a:rPr lang="en-US" sz="1600" dirty="0" smtClean="0">
                <a:latin typeface="Bahnschrift SemiLight" panose="020B0502040204020203" pitchFamily="34" charset="0"/>
              </a:rPr>
              <a:t> </a:t>
            </a:r>
            <a:r>
              <a:rPr lang="en-US" sz="1600" dirty="0">
                <a:latin typeface="Bahnschrift SemiLight" panose="020B0502040204020203" pitchFamily="34" charset="0"/>
              </a:rPr>
              <a:t>offers services like trading, sending coins, and receiving coins. </a:t>
            </a:r>
            <a:r>
              <a:rPr lang="en-US" sz="1600" dirty="0" err="1">
                <a:latin typeface="Bahnschrift SemiLight" panose="020B0502040204020203" pitchFamily="34" charset="0"/>
              </a:rPr>
              <a:t>Cryptrade</a:t>
            </a:r>
            <a:r>
              <a:rPr lang="en-US" sz="1600" dirty="0">
                <a:latin typeface="Bahnschrift SemiLight" panose="020B0502040204020203" pitchFamily="34" charset="0"/>
              </a:rPr>
              <a:t> has its own </a:t>
            </a:r>
            <a:r>
              <a:rPr lang="en-US" sz="1600" dirty="0" smtClean="0">
                <a:latin typeface="Bahnschrift SemiLight" panose="020B0502040204020203" pitchFamily="34" charset="0"/>
              </a:rPr>
              <a:t>block chain-based </a:t>
            </a:r>
            <a:r>
              <a:rPr lang="en-US" sz="1600" dirty="0">
                <a:latin typeface="Bahnschrift SemiLight" panose="020B0502040204020203" pitchFamily="34" charset="0"/>
              </a:rPr>
              <a:t>token in its development </a:t>
            </a:r>
            <a:r>
              <a:rPr lang="en-US" sz="1600" dirty="0" smtClean="0">
                <a:latin typeface="Bahnschrift SemiLight" panose="020B0502040204020203" pitchFamily="34" charset="0"/>
              </a:rPr>
              <a:t>phase, </a:t>
            </a:r>
            <a:r>
              <a:rPr lang="en-US" sz="1600" dirty="0" smtClean="0">
                <a:latin typeface="Bahnschrift SemiLight" panose="020B0502040204020203" pitchFamily="34" charset="0"/>
              </a:rPr>
              <a:t>Kona </a:t>
            </a:r>
            <a:r>
              <a:rPr lang="en-US" sz="1600" dirty="0">
                <a:latin typeface="Bahnschrift SemiLight" panose="020B0502040204020203" pitchFamily="34" charset="0"/>
              </a:rPr>
              <a:t>coin.</a:t>
            </a:r>
          </a:p>
          <a:p>
            <a:endParaRPr lang="en-US" dirty="0">
              <a:latin typeface="Bahnschrift SemiCondensed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75322" y="4316320"/>
            <a:ext cx="8060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 SemiCondensed" panose="020B0502040204020203" pitchFamily="34" charset="0"/>
              </a:rPr>
              <a:t>You job description (role</a:t>
            </a:r>
            <a:r>
              <a:rPr lang="en-US" b="1" dirty="0" smtClean="0">
                <a:latin typeface="Bahnschrift SemiCondensed" panose="020B0502040204020203" pitchFamily="34" charset="0"/>
              </a:rPr>
              <a:t>): </a:t>
            </a:r>
            <a:r>
              <a:rPr lang="en-US" b="1" dirty="0">
                <a:latin typeface="Bahnschrift SemiCondensed" panose="020B0502040204020203" pitchFamily="34" charset="0"/>
              </a:rPr>
              <a:t> </a:t>
            </a:r>
            <a:r>
              <a:rPr lang="en-US" dirty="0" smtClean="0">
                <a:latin typeface="Bahnschrift SemiCondensed" panose="020B0502040204020203" pitchFamily="34" charset="0"/>
              </a:rPr>
              <a:t>Software Automation Engineer</a:t>
            </a:r>
            <a:r>
              <a:rPr lang="en-US" dirty="0"/>
              <a:t>.</a:t>
            </a:r>
          </a:p>
          <a:p>
            <a:endParaRPr lang="en-US" b="1" dirty="0">
              <a:latin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53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CD473-7437-431A-9520-16ACBA5F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0873" y="585196"/>
            <a:ext cx="741464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latin typeface="Bahnschrift SemiCondensed" panose="020B0502040204020203" pitchFamily="34" charset="0"/>
              </a:rPr>
              <a:t>My responsibilities</a:t>
            </a:r>
            <a:endParaRPr lang="en-US" dirty="0">
              <a:latin typeface="Bahnschrift SemiCondensed" panose="020B050204020402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063BF-82B3-4CE0-A750-2BD6AEC0FFA8}" type="datetime1">
              <a:rPr lang="en-US" smtClean="0"/>
              <a:t>10/12/2022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16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058" y="242331"/>
            <a:ext cx="2447682" cy="5797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1692567"/>
            <a:ext cx="10507557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Bahnschrift SemiLight" panose="020B0502040204020203" pitchFamily="34" charset="0"/>
              </a:rPr>
              <a:t>My daily activities was to improve automation added new automation field as per as developer needed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Bahnschrift SemiLight" panose="020B0502040204020203" pitchFamily="34" charset="0"/>
              </a:rPr>
              <a:t>Writing code for new feature and existing feature so than developer and SQA team can save their time.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Bahnschrift SemiLight" panose="020B0502040204020203" pitchFamily="34" charset="0"/>
              </a:rPr>
              <a:t>Develop three version of automation testing </a:t>
            </a:r>
            <a:r>
              <a:rPr lang="en-US" sz="1600" dirty="0">
                <a:latin typeface="Bahnschrift SemiLight" panose="020B0502040204020203" pitchFamily="34" charset="0"/>
              </a:rPr>
              <a:t>tool.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latin typeface="Bahnschrift SemiLight" panose="020B0502040204020203" pitchFamily="34" charset="0"/>
              </a:rPr>
              <a:t>(General)First </a:t>
            </a:r>
            <a:r>
              <a:rPr lang="en-US" sz="1600" dirty="0">
                <a:latin typeface="Bahnschrift SemiLight" panose="020B0502040204020203" pitchFamily="34" charset="0"/>
              </a:rPr>
              <a:t>of all write Selenium (</a:t>
            </a:r>
            <a:r>
              <a:rPr lang="en-US" sz="1600" dirty="0" err="1">
                <a:latin typeface="Bahnschrift SemiLight" panose="020B0502040204020203" pitchFamily="34" charset="0"/>
              </a:rPr>
              <a:t>TestNg</a:t>
            </a:r>
            <a:r>
              <a:rPr lang="en-US" sz="1600" dirty="0">
                <a:latin typeface="Bahnschrift SemiLight" panose="020B0502040204020203" pitchFamily="34" charset="0"/>
              </a:rPr>
              <a:t>) code for running our code in happy path than refactor the code.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latin typeface="Bahnschrift SemiLight" panose="020B0502040204020203" pitchFamily="34" charset="0"/>
              </a:rPr>
              <a:t>(Excel Based)Secondly </a:t>
            </a:r>
            <a:r>
              <a:rPr lang="en-US" sz="1600" dirty="0">
                <a:latin typeface="Bahnschrift SemiLight" panose="020B0502040204020203" pitchFamily="34" charset="0"/>
              </a:rPr>
              <a:t>work with excel sheet automation where sheet are used to perform automation testing.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latin typeface="Bahnschrift SemiLight" panose="020B0502040204020203" pitchFamily="34" charset="0"/>
              </a:rPr>
              <a:t>(Dynamic)Thirdly </a:t>
            </a:r>
            <a:r>
              <a:rPr lang="en-US" sz="1600" dirty="0">
                <a:latin typeface="Bahnschrift SemiLight" panose="020B0502040204020203" pitchFamily="34" charset="0"/>
              </a:rPr>
              <a:t>fully backend project where automation is run by calling </a:t>
            </a:r>
            <a:r>
              <a:rPr lang="en-US" sz="1600" dirty="0" err="1">
                <a:latin typeface="Bahnschrift SemiLight" panose="020B0502040204020203" pitchFamily="34" charset="0"/>
              </a:rPr>
              <a:t>api</a:t>
            </a:r>
            <a:r>
              <a:rPr lang="en-US" sz="1600" dirty="0">
                <a:latin typeface="Bahnschrift SemiLight" panose="020B0502040204020203" pitchFamily="34" charset="0"/>
              </a:rPr>
              <a:t> </a:t>
            </a:r>
            <a:r>
              <a:rPr lang="en-US" sz="1600" dirty="0">
                <a:latin typeface="Bahnschrift SemiLight" panose="020B0502040204020203" pitchFamily="34" charset="0"/>
              </a:rPr>
              <a:t>(using postman</a:t>
            </a:r>
            <a:r>
              <a:rPr lang="en-US" sz="1600" dirty="0" smtClean="0">
                <a:latin typeface="Bahnschrift SemiLight" panose="020B0502040204020203" pitchFamily="34" charset="0"/>
              </a:rPr>
              <a:t>).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>
              <a:latin typeface="Bahnschrift SemiCondensed" panose="020B0502040204020203" pitchFamily="34" charset="0"/>
            </a:endParaRPr>
          </a:p>
          <a:p>
            <a:r>
              <a:rPr lang="en-US" sz="1600" dirty="0">
                <a:latin typeface="Bahnschrift SemiLight" panose="020B0502040204020203" pitchFamily="34" charset="0"/>
              </a:rPr>
              <a:t>Input: Excel File</a:t>
            </a:r>
          </a:p>
          <a:p>
            <a:r>
              <a:rPr lang="en-US" sz="1600" dirty="0">
                <a:latin typeface="Bahnschrift SemiLight" panose="020B0502040204020203" pitchFamily="34" charset="0"/>
              </a:rPr>
              <a:t>Processing Steps: Data aggregator-&gt;Build Test </a:t>
            </a:r>
            <a:r>
              <a:rPr lang="en-US" sz="1600" dirty="0" err="1">
                <a:latin typeface="Bahnschrift SemiLight" panose="020B0502040204020203" pitchFamily="34" charset="0"/>
              </a:rPr>
              <a:t>Param</a:t>
            </a:r>
            <a:r>
              <a:rPr lang="en-US" sz="1600" dirty="0">
                <a:latin typeface="Bahnschrift SemiLight" panose="020B0502040204020203" pitchFamily="34" charset="0"/>
              </a:rPr>
              <a:t>-&gt; Convert to Object-&gt; Action Processor -&gt; Test Results</a:t>
            </a:r>
          </a:p>
          <a:p>
            <a:r>
              <a:rPr lang="en-US" sz="1600" dirty="0">
                <a:latin typeface="Bahnschrift SemiLight" panose="020B0502040204020203" pitchFamily="34" charset="0"/>
              </a:rPr>
              <a:t>Output: Test </a:t>
            </a:r>
            <a:r>
              <a:rPr lang="en-US" sz="1600" dirty="0">
                <a:latin typeface="Bahnschrift SemiLight" panose="020B0502040204020203" pitchFamily="34" charset="0"/>
              </a:rPr>
              <a:t>Results</a:t>
            </a:r>
          </a:p>
          <a:p>
            <a:endParaRPr lang="en-US" sz="1600" dirty="0">
              <a:latin typeface="Bahnschrift SemiLight" panose="020B0502040204020203" pitchFamily="34" charset="0"/>
            </a:endParaRPr>
          </a:p>
          <a:p>
            <a:r>
              <a:rPr lang="en-US" sz="1600" dirty="0">
                <a:latin typeface="Bahnschrift SemiLight" panose="020B0502040204020203" pitchFamily="34" charset="0"/>
              </a:rPr>
              <a:t>Here I also worked for load testing and report generating</a:t>
            </a:r>
            <a:endParaRPr lang="en-US" sz="1600" dirty="0">
              <a:latin typeface="Bahnschrift SemiLight" panose="020B0502040204020203" pitchFamily="34" charset="0"/>
            </a:endParaRPr>
          </a:p>
          <a:p>
            <a:r>
              <a:rPr lang="en-US" sz="1600" dirty="0">
                <a:latin typeface="Bahnschrift SemiLight" panose="020B0502040204020203" pitchFamily="34" charset="0"/>
              </a:rPr>
              <a:t> </a:t>
            </a:r>
            <a:endParaRPr lang="en-US" sz="16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9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CD473-7437-431A-9520-16ACBA5F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7865" y="386414"/>
            <a:ext cx="741464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Bahnschrift SemiCondensed" panose="020B0502040204020203" pitchFamily="34" charset="0"/>
              </a:rPr>
              <a:t>Load Testing </a:t>
            </a:r>
            <a:r>
              <a:rPr lang="en-US" dirty="0" smtClean="0">
                <a:latin typeface="Bahnschrift SemiCondensed" panose="020B0502040204020203" pitchFamily="34" charset="0"/>
              </a:rPr>
              <a:t>in P2P Project</a:t>
            </a:r>
            <a:endParaRPr lang="en-US" dirty="0">
              <a:latin typeface="Bahnschrift SemiCondensed" panose="020B050204020402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063BF-82B3-4CE0-A750-2BD6AEC0FFA8}" type="datetime1">
              <a:rPr lang="en-US" smtClean="0"/>
              <a:t>10/12/2022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17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562" y="242331"/>
            <a:ext cx="2447682" cy="5797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44486" y="2124243"/>
            <a:ext cx="6042991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Bahnschrift SemiLight" panose="020B0502040204020203" pitchFamily="34" charset="0"/>
              </a:rPr>
              <a:t>Tools</a:t>
            </a:r>
            <a:r>
              <a:rPr lang="en-US" sz="1600" dirty="0">
                <a:latin typeface="Bahnschrift SemiLight" panose="020B0502040204020203" pitchFamily="34" charset="0"/>
              </a:rPr>
              <a:t>: </a:t>
            </a:r>
            <a:r>
              <a:rPr lang="en-US" sz="1600" dirty="0" err="1" smtClean="0">
                <a:latin typeface="Bahnschrift SemiLight" panose="020B0502040204020203" pitchFamily="34" charset="0"/>
              </a:rPr>
              <a:t>JMeter</a:t>
            </a:r>
            <a:r>
              <a:rPr lang="en-US" sz="1600" dirty="0" smtClean="0">
                <a:latin typeface="Bahnschrift SemiLight" panose="020B0502040204020203" pitchFamily="34" charset="0"/>
              </a:rPr>
              <a:t> 5.5</a:t>
            </a:r>
          </a:p>
          <a:p>
            <a:r>
              <a:rPr lang="en-US" sz="1600" b="1" dirty="0" smtClean="0">
                <a:latin typeface="Bahnschrift SemiLight" panose="020B0502040204020203" pitchFamily="34" charset="0"/>
              </a:rPr>
              <a:t>Techniques</a:t>
            </a:r>
            <a:r>
              <a:rPr lang="en-US" sz="1600" dirty="0" smtClean="0">
                <a:latin typeface="Bahnschrift SemiLight" panose="020B0502040204020203" pitchFamily="34" charset="0"/>
              </a:rPr>
              <a:t> : API chaining </a:t>
            </a:r>
          </a:p>
          <a:p>
            <a:r>
              <a:rPr lang="en-US" dirty="0" smtClean="0">
                <a:latin typeface="Bahnschrift SemiLight" panose="020B0502040204020203" pitchFamily="34" charset="0"/>
              </a:rPr>
              <a:t>Some API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Bahnschrift SemiLight" panose="020B0502040204020203" pitchFamily="34" charset="0"/>
              </a:rPr>
              <a:t>/</a:t>
            </a:r>
            <a:r>
              <a:rPr lang="en-US" sz="1600" dirty="0" err="1">
                <a:latin typeface="Bahnschrift SemiLight" panose="020B0502040204020203" pitchFamily="34" charset="0"/>
              </a:rPr>
              <a:t>api</a:t>
            </a:r>
            <a:r>
              <a:rPr lang="en-US" sz="1600" dirty="0">
                <a:latin typeface="Bahnschrift SemiLight" panose="020B0502040204020203" pitchFamily="34" charset="0"/>
              </a:rPr>
              <a:t>/trade/history</a:t>
            </a:r>
            <a:br>
              <a:rPr lang="en-US" sz="1600" dirty="0">
                <a:latin typeface="Bahnschrift SemiLight" panose="020B0502040204020203" pitchFamily="34" charset="0"/>
              </a:rPr>
            </a:br>
            <a:r>
              <a:rPr lang="en-US" sz="1600" dirty="0">
                <a:latin typeface="Bahnschrift SemiLight" panose="020B0502040204020203" pitchFamily="34" charset="0"/>
              </a:rPr>
              <a:t>/</a:t>
            </a:r>
            <a:r>
              <a:rPr lang="en-US" sz="1600" dirty="0" err="1">
                <a:latin typeface="Bahnschrift SemiLight" panose="020B0502040204020203" pitchFamily="34" charset="0"/>
              </a:rPr>
              <a:t>api</a:t>
            </a:r>
            <a:r>
              <a:rPr lang="en-US" sz="1600" dirty="0">
                <a:latin typeface="Bahnschrift SemiLight" panose="020B0502040204020203" pitchFamily="34" charset="0"/>
              </a:rPr>
              <a:t>/trade/recent</a:t>
            </a:r>
            <a:br>
              <a:rPr lang="en-US" sz="1600" dirty="0">
                <a:latin typeface="Bahnschrift SemiLight" panose="020B0502040204020203" pitchFamily="34" charset="0"/>
              </a:rPr>
            </a:br>
            <a:r>
              <a:rPr lang="en-US" sz="1600" dirty="0">
                <a:latin typeface="Bahnschrift SemiLight" panose="020B0502040204020203" pitchFamily="34" charset="0"/>
              </a:rPr>
              <a:t>/</a:t>
            </a:r>
            <a:r>
              <a:rPr lang="en-US" sz="1600" dirty="0" err="1">
                <a:latin typeface="Bahnschrift SemiLight" panose="020B0502040204020203" pitchFamily="34" charset="0"/>
              </a:rPr>
              <a:t>api</a:t>
            </a:r>
            <a:r>
              <a:rPr lang="en-US" sz="1600" dirty="0">
                <a:latin typeface="Bahnschrift SemiLight" panose="020B0502040204020203" pitchFamily="34" charset="0"/>
              </a:rPr>
              <a:t>/trade/statistic</a:t>
            </a:r>
            <a:br>
              <a:rPr lang="en-US" sz="1600" dirty="0">
                <a:latin typeface="Bahnschrift SemiLight" panose="020B0502040204020203" pitchFamily="34" charset="0"/>
              </a:rPr>
            </a:br>
            <a:r>
              <a:rPr lang="en-US" sz="1600" dirty="0">
                <a:latin typeface="Bahnschrift SemiLight" panose="020B0502040204020203" pitchFamily="34" charset="0"/>
              </a:rPr>
              <a:t>/</a:t>
            </a:r>
            <a:r>
              <a:rPr lang="en-US" sz="1600" dirty="0" err="1">
                <a:latin typeface="Bahnschrift SemiLight" panose="020B0502040204020203" pitchFamily="34" charset="0"/>
              </a:rPr>
              <a:t>api</a:t>
            </a:r>
            <a:r>
              <a:rPr lang="en-US" sz="1600" dirty="0">
                <a:latin typeface="Bahnschrift SemiLight" panose="020B0502040204020203" pitchFamily="34" charset="0"/>
              </a:rPr>
              <a:t>/trade/export</a:t>
            </a:r>
            <a:br>
              <a:rPr lang="en-US" sz="1600" dirty="0">
                <a:latin typeface="Bahnschrift SemiLight" panose="020B0502040204020203" pitchFamily="34" charset="0"/>
              </a:rPr>
            </a:br>
            <a:r>
              <a:rPr lang="en-US" sz="1600" dirty="0">
                <a:latin typeface="Bahnschrift SemiLight" panose="020B0502040204020203" pitchFamily="34" charset="0"/>
              </a:rPr>
              <a:t>/</a:t>
            </a:r>
            <a:r>
              <a:rPr lang="en-US" sz="1600" dirty="0" err="1">
                <a:latin typeface="Bahnschrift SemiLight" panose="020B0502040204020203" pitchFamily="34" charset="0"/>
              </a:rPr>
              <a:t>api</a:t>
            </a:r>
            <a:r>
              <a:rPr lang="en-US" sz="1600" dirty="0">
                <a:latin typeface="Bahnschrift SemiLight" panose="020B0502040204020203" pitchFamily="34" charset="0"/>
              </a:rPr>
              <a:t>/offer/detail</a:t>
            </a:r>
            <a:br>
              <a:rPr lang="en-US" sz="1600" dirty="0">
                <a:latin typeface="Bahnschrift SemiLight" panose="020B0502040204020203" pitchFamily="34" charset="0"/>
              </a:rPr>
            </a:br>
            <a:r>
              <a:rPr lang="en-US" sz="1600" dirty="0">
                <a:latin typeface="Bahnschrift SemiLight" panose="020B0502040204020203" pitchFamily="34" charset="0"/>
              </a:rPr>
              <a:t>/</a:t>
            </a:r>
            <a:r>
              <a:rPr lang="en-US" sz="1600" dirty="0" err="1">
                <a:latin typeface="Bahnschrift SemiLight" panose="020B0502040204020203" pitchFamily="34" charset="0"/>
              </a:rPr>
              <a:t>api</a:t>
            </a:r>
            <a:r>
              <a:rPr lang="en-US" sz="1600" dirty="0">
                <a:latin typeface="Bahnschrift SemiLight" panose="020B0502040204020203" pitchFamily="34" charset="0"/>
              </a:rPr>
              <a:t>/partner/trusted</a:t>
            </a:r>
            <a:br>
              <a:rPr lang="en-US" sz="1600" dirty="0">
                <a:latin typeface="Bahnschrift SemiLight" panose="020B0502040204020203" pitchFamily="34" charset="0"/>
              </a:rPr>
            </a:br>
            <a:r>
              <a:rPr lang="en-US" sz="1600" dirty="0" smtClean="0">
                <a:latin typeface="Bahnschrift SemiLight" panose="020B0502040204020203" pitchFamily="34" charset="0"/>
              </a:rPr>
              <a:t>etc..</a:t>
            </a:r>
            <a:endParaRPr lang="en-US" sz="1600" dirty="0">
              <a:latin typeface="Bahnschrift SemiLight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013" y="2124243"/>
            <a:ext cx="5771173" cy="30588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013" y="1995345"/>
            <a:ext cx="5947444" cy="31877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49890" y="5827421"/>
            <a:ext cx="9909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https://github.com/aladnansami/API-Load-Test-For-Konasl-Project/blob/main/tmsTradeHistory.jmx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09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CD473-7437-431A-9520-16ACBA5F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0874" y="726450"/>
            <a:ext cx="7126378" cy="96455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Bahnschrift SemiCondensed" panose="020B0502040204020203" pitchFamily="34" charset="0"/>
              </a:rPr>
              <a:t>STLC </a:t>
            </a:r>
            <a:r>
              <a:rPr lang="en-US" dirty="0">
                <a:latin typeface="Bahnschrift SemiCondensed" panose="020B0502040204020203" pitchFamily="34" charset="0"/>
              </a:rPr>
              <a:t>phases I have follow </a:t>
            </a:r>
            <a:r>
              <a:rPr lang="en-US" dirty="0">
                <a:latin typeface="Bahnschrift SemiCondensed" panose="020B0502040204020203" pitchFamily="34" charset="0"/>
              </a:rPr>
              <a:t>in </a:t>
            </a:r>
            <a:r>
              <a:rPr lang="en-US" dirty="0" smtClean="0">
                <a:latin typeface="Bahnschrift SemiCondensed" panose="020B0502040204020203" pitchFamily="34" charset="0"/>
              </a:rPr>
              <a:t>P2P Project</a:t>
            </a:r>
            <a:endParaRPr lang="en-US" dirty="0">
              <a:latin typeface="Bahnschrift SemiCondensed" panose="020B050204020402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063BF-82B3-4CE0-A750-2BD6AEC0FFA8}" type="datetime1">
              <a:rPr lang="en-US" smtClean="0"/>
              <a:t>10/12/2022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18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562" y="242331"/>
            <a:ext cx="2447682" cy="579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992" y="2414465"/>
            <a:ext cx="5817704" cy="321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74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CD473-7437-431A-9520-16ACBA5F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4124" y="982762"/>
            <a:ext cx="741464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Bahnschrift SemiCondensed" panose="020B0502040204020203" pitchFamily="34" charset="0"/>
              </a:rPr>
              <a:t>Communicate </a:t>
            </a:r>
            <a:r>
              <a:rPr lang="en-US" dirty="0">
                <a:solidFill>
                  <a:schemeClr val="tx2"/>
                </a:solidFill>
                <a:latin typeface="Bahnschrift SemiCondensed" panose="020B0502040204020203" pitchFamily="34" charset="0"/>
              </a:rPr>
              <a:t>and Team Works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063BF-82B3-4CE0-A750-2BD6AEC0FFA8}" type="datetime1">
              <a:rPr lang="en-US" smtClean="0"/>
              <a:t>10/12/2022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978589" y="2504661"/>
            <a:ext cx="64801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>
                <a:latin typeface="Bahnschrift SemiLight" panose="020B0502040204020203" pitchFamily="34" charset="0"/>
              </a:rPr>
              <a:t>Everyday scrum meeting at 9:15 am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>
                <a:latin typeface="Bahnschrift SemiLight" panose="020B0502040204020203" pitchFamily="34" charset="0"/>
              </a:rPr>
              <a:t>Every Two weeks after sprint planning meeting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>
                <a:latin typeface="Bahnschrift SemiLight" panose="020B0502040204020203" pitchFamily="34" charset="0"/>
              </a:rPr>
              <a:t>Any Times Discussion</a:t>
            </a:r>
            <a:endParaRPr lang="en-US" dirty="0">
              <a:latin typeface="Bahnschrift Semi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Bahnschrift SemiLight" panose="020B0502040204020203" pitchFamily="34" charset="0"/>
              </a:rPr>
              <a:t>Checking and Updating about the progress.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Bahnschrift SemiLight" panose="020B0502040204020203" pitchFamily="34" charset="0"/>
              </a:rPr>
              <a:t>Contacting directly or messaging through Slack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Bahnschrift SemiLight" panose="020B0502040204020203" pitchFamily="34" charset="0"/>
              </a:rPr>
              <a:t>Checking the deadline in monthly progress meeting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310" y="191013"/>
            <a:ext cx="2447682" cy="57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51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575" y="0"/>
            <a:ext cx="10029051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46" y="3429000"/>
            <a:ext cx="2447682" cy="5797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0146" y="4236344"/>
            <a:ext cx="7888406" cy="1200329"/>
          </a:xfrm>
          <a:prstGeom prst="rect">
            <a:avLst/>
          </a:prstGeom>
          <a:solidFill>
            <a:srgbClr val="EF2F3D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ctr"/>
            <a:r>
              <a:rPr lang="en-US" b="1" dirty="0">
                <a:solidFill>
                  <a:schemeClr val="bg1"/>
                </a:solidFill>
              </a:rPr>
              <a:t>KONA </a:t>
            </a:r>
            <a:r>
              <a:rPr lang="en-US" b="1" dirty="0" smtClean="0">
                <a:solidFill>
                  <a:schemeClr val="bg1"/>
                </a:solidFill>
              </a:rPr>
              <a:t>Software Lab </a:t>
            </a:r>
            <a:r>
              <a:rPr lang="en-US" b="1" dirty="0">
                <a:solidFill>
                  <a:schemeClr val="bg1"/>
                </a:solidFill>
              </a:rPr>
              <a:t>Ltd.</a:t>
            </a:r>
          </a:p>
          <a:p>
            <a:r>
              <a:rPr lang="en-US" dirty="0">
                <a:solidFill>
                  <a:schemeClr val="bg1"/>
                </a:solidFill>
              </a:rPr>
              <a:t>Police Plaza Concord, 8th Floor, Tower - A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Plot - 2, Road - 144, Dhaka 1212, </a:t>
            </a:r>
            <a:r>
              <a:rPr lang="en-US" dirty="0" smtClean="0">
                <a:solidFill>
                  <a:schemeClr val="bg1"/>
                </a:solidFill>
              </a:rPr>
              <a:t>Bangladesh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Address: https://konasl.com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45E0A-3E57-43E2-95A2-669DDFA2EEE0}" type="datetime1">
              <a:rPr lang="en-US" smtClean="0"/>
              <a:t>10/12/2022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1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CD473-7437-431A-9520-16ACBA5F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106" y="960106"/>
            <a:ext cx="741464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>
                <a:solidFill>
                  <a:srgbClr val="FF0000"/>
                </a:solidFill>
                <a:latin typeface="Bahnschrift SemiCondensed" panose="020B0502040204020203" pitchFamily="34" charset="0"/>
              </a:rPr>
              <a:t>Technical</a:t>
            </a:r>
            <a:r>
              <a:rPr lang="en-US" dirty="0" smtClean="0">
                <a:solidFill>
                  <a:srgbClr val="FF0000"/>
                </a:solidFill>
                <a:latin typeface="Bahnschrift SemiCondensed" panose="020B0502040204020203" pitchFamily="34" charset="0"/>
              </a:rPr>
              <a:t> Challenges</a:t>
            </a:r>
            <a:endParaRPr lang="en-US" dirty="0">
              <a:solidFill>
                <a:schemeClr val="tx2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063BF-82B3-4CE0-A750-2BD6AEC0FFA8}" type="datetime1">
              <a:rPr lang="en-US" smtClean="0"/>
              <a:t>10/12/2022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759764" y="2859153"/>
            <a:ext cx="6078908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>
                <a:latin typeface="Bahnschrift SemiLight" panose="020B0502040204020203" pitchFamily="34" charset="0"/>
              </a:rPr>
              <a:t>New Framework Learning(Like Spring boot, selenium)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Bahnschrift SemiLight" panose="020B0502040204020203" pitchFamily="34" charset="0"/>
              </a:rPr>
              <a:t>Maintaining large </a:t>
            </a:r>
            <a:r>
              <a:rPr lang="en-US" dirty="0" smtClean="0">
                <a:latin typeface="Bahnschrift SemiLight" panose="020B0502040204020203" pitchFamily="34" charset="0"/>
              </a:rPr>
              <a:t>codebase.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Bahnschrift SemiLight" panose="020B0502040204020203" pitchFamily="34" charset="0"/>
              </a:rPr>
              <a:t>Structured Coding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Bahnschrift SemiLight" panose="020B0502040204020203" pitchFamily="34" charset="0"/>
              </a:rPr>
              <a:t>Coding </a:t>
            </a:r>
            <a:r>
              <a:rPr lang="en-US" dirty="0">
                <a:latin typeface="Bahnschrift SemiLight" panose="020B0502040204020203" pitchFamily="34" charset="0"/>
              </a:rPr>
              <a:t>without dependency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dirty="0" smtClean="0">
              <a:latin typeface="Bahnschrift SemiLight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058" y="142461"/>
            <a:ext cx="2447682" cy="57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93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CD473-7437-431A-9520-16ACBA5F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341" y="611700"/>
            <a:ext cx="8544364" cy="1325563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Bahnschrift SemiCondensed" panose="020B0502040204020203" pitchFamily="34" charset="0"/>
              </a:rPr>
              <a:t>Direct </a:t>
            </a:r>
            <a:r>
              <a:rPr lang="en-US" sz="3600" dirty="0">
                <a:solidFill>
                  <a:srgbClr val="FF0000"/>
                </a:solidFill>
                <a:latin typeface="Bahnschrift SemiCondensed" panose="020B0502040204020203" pitchFamily="34" charset="0"/>
              </a:rPr>
              <a:t>impact/knowledge</a:t>
            </a:r>
            <a:r>
              <a:rPr lang="en-US" sz="3600" dirty="0">
                <a:latin typeface="Bahnschrift SemiCondensed" panose="020B0502040204020203" pitchFamily="34" charset="0"/>
              </a:rPr>
              <a:t> of the courses</a:t>
            </a:r>
            <a:endParaRPr lang="en-US" sz="3600" dirty="0">
              <a:solidFill>
                <a:schemeClr val="tx2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063BF-82B3-4CE0-A750-2BD6AEC0FFA8}" type="datetime1">
              <a:rPr lang="en-US" smtClean="0"/>
              <a:t>10/12/2022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289840" y="1937263"/>
            <a:ext cx="565536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Bahnschrift SemiLight" panose="020B0502040204020203" pitchFamily="34" charset="0"/>
              </a:rPr>
              <a:t>Introduction </a:t>
            </a:r>
            <a:r>
              <a:rPr lang="en-US" sz="2000" dirty="0">
                <a:latin typeface="Bahnschrift SemiLight" panose="020B0502040204020203" pitchFamily="34" charset="0"/>
              </a:rPr>
              <a:t>to Software Engineering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Bahnschrift SemiLight" panose="020B0502040204020203" pitchFamily="34" charset="0"/>
              </a:rPr>
              <a:t>Object Oriented Concepts 1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Bahnschrift SemiLight" panose="020B0502040204020203" pitchFamily="34" charset="0"/>
              </a:rPr>
              <a:t>Object Oriented Concepts 2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Bahnschrift SemiLight" panose="020B0502040204020203" pitchFamily="34" charset="0"/>
              </a:rPr>
              <a:t>Web Technology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Bahnschrift SemiLight" panose="020B0502040204020203" pitchFamily="34" charset="0"/>
              </a:rPr>
              <a:t>Design Pattern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Bahnschrift SemiLight" panose="020B0502040204020203" pitchFamily="34" charset="0"/>
              </a:rPr>
              <a:t>Software Testing and Quality Assurance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Bahnschrift SemiLight" panose="020B0502040204020203" pitchFamily="34" charset="0"/>
              </a:rPr>
              <a:t>Software Design and Architecture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24" y="216939"/>
            <a:ext cx="2447682" cy="57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6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002060"/>
                </a:solidFill>
                <a:latin typeface="Bahnschrift SemiBold" panose="020B0502040204020203" pitchFamily="34" charset="0"/>
              </a:rPr>
              <a:t>What I have learnt</a:t>
            </a:r>
            <a:endParaRPr lang="en-US" dirty="0">
              <a:solidFill>
                <a:srgbClr val="00206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78217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Bahnschrift SemiCondensed" panose="020B0502040204020203" pitchFamily="34" charset="0"/>
              </a:rPr>
              <a:t>Automation Testing In Selenium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Bahnschrift SemiCondensed" panose="020B0502040204020203" pitchFamily="34" charset="0"/>
              </a:rPr>
              <a:t>Spring Boot( JPA, JDBC, annotations, </a:t>
            </a:r>
            <a:r>
              <a:rPr lang="en-US" sz="2400" dirty="0" err="1">
                <a:latin typeface="Bahnschrift SemiCondensed" panose="020B0502040204020203" pitchFamily="34" charset="0"/>
              </a:rPr>
              <a:t>etc</a:t>
            </a:r>
            <a:r>
              <a:rPr lang="en-US" sz="2400" dirty="0">
                <a:latin typeface="Bahnschrift SemiCondensed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Bahnschrift SemiCondensed" panose="020B0502040204020203" pitchFamily="34" charset="0"/>
              </a:rPr>
              <a:t>Jira Task Management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Bahnschrift SemiCondensed" panose="020B0502040204020203" pitchFamily="34" charset="0"/>
              </a:rPr>
              <a:t>Log status read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Bahnschrift SemiCondensed" panose="020B0502040204020203" pitchFamily="34" charset="0"/>
              </a:rPr>
              <a:t>JMETER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Bahnschrift SemiCondensed" panose="020B0502040204020203" pitchFamily="34" charset="0"/>
              </a:rPr>
              <a:t>Postman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Bahnschrift SemiCondensed" panose="020B0502040204020203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4C8CD-D53A-419F-A229-621F080AA0E5}" type="datetime1">
              <a:rPr lang="en-US" smtClean="0"/>
              <a:t>10/12/2022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22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6000" y="1825625"/>
            <a:ext cx="455543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 smtClean="0">
              <a:latin typeface="Bahnschrift SemiCondensed" panose="020B0502040204020203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340047" y="1847850"/>
            <a:ext cx="455543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 smtClean="0">
                <a:latin typeface="Bahnschrift SemiCondensed" panose="020B0502040204020203" pitchFamily="34" charset="0"/>
              </a:rPr>
              <a:t>React Basic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Bahnschrift SemiCondensed" panose="020B0502040204020203" pitchFamily="34" charset="0"/>
              </a:rPr>
              <a:t>Allure Report 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Bahnschrift SemiCondensed" panose="020B0502040204020203" pitchFamily="34" charset="0"/>
              </a:rPr>
              <a:t>Website automation in different ways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Bahnschrift SemiCondensed" panose="020B0502040204020203" pitchFamily="34" charset="0"/>
              </a:rPr>
              <a:t>GitHub</a:t>
            </a:r>
            <a:endParaRPr lang="en-US" sz="2400" dirty="0" smtClean="0">
              <a:latin typeface="Bahnschrift SemiCondensed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err="1" smtClean="0">
                <a:latin typeface="Bahnschrift SemiCondensed" panose="020B0502040204020203" pitchFamily="34" charset="0"/>
              </a:rPr>
              <a:t>GitLab</a:t>
            </a:r>
            <a:endParaRPr lang="en-US" sz="2400" dirty="0" smtClean="0">
              <a:latin typeface="Bahnschrift SemiCondensed" panose="020B050204020402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066" y="101772"/>
            <a:ext cx="2447682" cy="57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1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2183" y="130247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Bahnschrift SemiLight" panose="020B0502040204020203" pitchFamily="34" charset="0"/>
              </a:rPr>
              <a:t>What new </a:t>
            </a:r>
            <a:r>
              <a:rPr lang="en-US" sz="4000" dirty="0" smtClean="0">
                <a:latin typeface="Bahnschrift SemiLight" panose="020B0502040204020203" pitchFamily="34" charset="0"/>
              </a:rPr>
              <a:t>contents </a:t>
            </a:r>
            <a:r>
              <a:rPr lang="en-US" sz="4000" dirty="0">
                <a:latin typeface="Bahnschrift SemiLight" panose="020B0502040204020203" pitchFamily="34" charset="0"/>
              </a:rPr>
              <a:t>could be applied in our syllabus?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4C8CD-D53A-419F-A229-621F080AA0E5}" type="datetime1">
              <a:rPr lang="en-US" smtClean="0"/>
              <a:t>10/12/2022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23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6000" y="1825625"/>
            <a:ext cx="455543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 smtClean="0">
              <a:latin typeface="Bahnschrift SemiCondensed" panose="020B0502040204020203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209800" y="3249025"/>
            <a:ext cx="4555435" cy="2303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 smtClean="0">
                <a:latin typeface="Bahnschrift SemiCondensed" panose="020B0502040204020203" pitchFamily="34" charset="0"/>
              </a:rPr>
              <a:t>Block Chain</a:t>
            </a:r>
          </a:p>
          <a:p>
            <a:pPr>
              <a:lnSpc>
                <a:spcPct val="100000"/>
              </a:lnSpc>
            </a:pPr>
            <a:r>
              <a:rPr lang="en-US" sz="2400" dirty="0" smtClean="0">
                <a:latin typeface="Bahnschrift SemiCondensed" panose="020B0502040204020203" pitchFamily="34" charset="0"/>
              </a:rPr>
              <a:t>Automation Testing(Lab)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066" y="101772"/>
            <a:ext cx="2447682" cy="57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37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722" y="77016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Bahnschrift SemiCondensed" panose="020B0502040204020203" pitchFamily="34" charset="0"/>
              </a:rPr>
              <a:t>What professional </a:t>
            </a:r>
            <a:r>
              <a:rPr lang="en-US" sz="4000" dirty="0" smtClean="0">
                <a:latin typeface="Bahnschrift SemiCondensed" panose="020B0502040204020203" pitchFamily="34" charset="0"/>
              </a:rPr>
              <a:t>attitude I love </a:t>
            </a:r>
            <a:r>
              <a:rPr lang="en-US" sz="4000" dirty="0">
                <a:latin typeface="Bahnschrift SemiCondensed" panose="020B0502040204020203" pitchFamily="34" charset="0"/>
              </a:rPr>
              <a:t>in </a:t>
            </a:r>
            <a:r>
              <a:rPr lang="en-US" sz="4000" dirty="0" smtClean="0">
                <a:latin typeface="Bahnschrift SemiCondensed" panose="020B0502040204020203" pitchFamily="34" charset="0"/>
              </a:rPr>
              <a:t>my </a:t>
            </a:r>
            <a:r>
              <a:rPr lang="en-US" sz="4000" dirty="0">
                <a:latin typeface="Bahnschrift SemiCondensed" panose="020B0502040204020203" pitchFamily="34" charset="0"/>
              </a:rPr>
              <a:t>company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4C8CD-D53A-419F-A229-621F080AA0E5}" type="datetime1">
              <a:rPr lang="en-US" smtClean="0"/>
              <a:t>10/12/2022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24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6000" y="1825625"/>
            <a:ext cx="455543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 smtClean="0">
              <a:latin typeface="Bahnschrift SemiCondensed" panose="020B0502040204020203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438940" y="1915319"/>
            <a:ext cx="581107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>
                <a:latin typeface="Bahnschrift SemiCondensed" panose="020B0502040204020203" pitchFamily="34" charset="0"/>
              </a:rPr>
              <a:t>Monthly outing for refreshment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Bahnschrift SemiCondensed" panose="020B0502040204020203" pitchFamily="34" charset="0"/>
              </a:rPr>
              <a:t>Well Structured hierarchy.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Bahnschrift SemiCondensed" panose="020B0502040204020203" pitchFamily="34" charset="0"/>
              </a:rPr>
              <a:t>Unlimited Foods.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Bahnschrift SemiCondensed" panose="020B0502040204020203" pitchFamily="34" charset="0"/>
              </a:rPr>
              <a:t>Flexible Working hours.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Bahnschrift SemiCondensed" panose="020B0502040204020203" pitchFamily="34" charset="0"/>
              </a:rPr>
              <a:t>Helpful co-workers.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Bahnschrift SemiCondensed" panose="020B0502040204020203" pitchFamily="34" charset="0"/>
              </a:rPr>
              <a:t>Knowledge Sharing Sessions Every day</a:t>
            </a:r>
          </a:p>
          <a:p>
            <a:pPr>
              <a:lnSpc>
                <a:spcPct val="150000"/>
              </a:lnSpc>
            </a:pPr>
            <a:endParaRPr lang="en-US" sz="2400" dirty="0" smtClean="0">
              <a:latin typeface="Bahnschrift SemiCondensed" panose="020B050204020402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066" y="101772"/>
            <a:ext cx="2447682" cy="57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0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54487"/>
            <a:ext cx="6543261" cy="995207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>
                <a:solidFill>
                  <a:srgbClr val="FF0000"/>
                </a:solidFill>
                <a:latin typeface="Bahnschrift SemiBold" panose="020B0502040204020203" pitchFamily="34" charset="0"/>
              </a:rPr>
              <a:t>KONASL JOURNEY</a:t>
            </a:r>
            <a:endParaRPr lang="en-US" sz="3600" dirty="0">
              <a:solidFill>
                <a:srgbClr val="FF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2149" y="2249693"/>
            <a:ext cx="5261112" cy="3361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Bahnschrift SemiCondensed" panose="020B0502040204020203" pitchFamily="34" charset="0"/>
              </a:rPr>
              <a:t>Starting : 16-05-2022 </a:t>
            </a:r>
          </a:p>
          <a:p>
            <a:pPr marL="0" indent="0">
              <a:buNone/>
            </a:pPr>
            <a:r>
              <a:rPr lang="en-US" dirty="0" smtClean="0">
                <a:latin typeface="Bahnschrift SemiCondensed" panose="020B0502040204020203" pitchFamily="34" charset="0"/>
              </a:rPr>
              <a:t>Ending : 30-09-2022</a:t>
            </a:r>
            <a:endParaRPr lang="en-US" dirty="0">
              <a:latin typeface="Bahnschrift SemiCondensed" panose="020B0502040204020203" pitchFamily="34" charset="0"/>
            </a:endParaRPr>
          </a:p>
          <a:p>
            <a:pPr marL="0" indent="0">
              <a:buNone/>
            </a:pPr>
            <a:r>
              <a:rPr lang="en-US" dirty="0" smtClean="0">
                <a:latin typeface="Bahnschrift SemiCondensed" panose="020B0502040204020203" pitchFamily="34" charset="0"/>
              </a:rPr>
              <a:t>Position: Software Engineer (Intern)</a:t>
            </a:r>
          </a:p>
          <a:p>
            <a:pPr marL="0" indent="0">
              <a:buNone/>
            </a:pPr>
            <a:r>
              <a:rPr lang="en-US" dirty="0" smtClean="0">
                <a:latin typeface="Bahnschrift SemiCondensed" panose="020B0502040204020203" pitchFamily="34" charset="0"/>
              </a:rPr>
              <a:t>Business Unit: Fintech</a:t>
            </a:r>
          </a:p>
          <a:p>
            <a:pPr marL="0" indent="0">
              <a:buNone/>
            </a:pPr>
            <a:r>
              <a:rPr lang="en-US" dirty="0" smtClean="0">
                <a:latin typeface="Bahnschrift SemiCondensed" panose="020B0502040204020203" pitchFamily="34" charset="0"/>
              </a:rPr>
              <a:t>Project: P2P</a:t>
            </a:r>
            <a:endParaRPr lang="en-US" dirty="0">
              <a:latin typeface="Bahnschrift SemiCondensed" panose="020B0502040204020203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FDB8A-EAEE-4D4F-A09F-F79D1ED1A91E}" type="datetime1">
              <a:rPr lang="en-US" smtClean="0"/>
              <a:t>10/12/2022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196499" y="1412407"/>
            <a:ext cx="5504065" cy="41280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9" t="7149" r="6458" b="1547"/>
          <a:stretch/>
        </p:blipFill>
        <p:spPr>
          <a:xfrm>
            <a:off x="6884507" y="724398"/>
            <a:ext cx="4128049" cy="56526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65079" y="1388113"/>
            <a:ext cx="5766903" cy="432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0386" y="338621"/>
            <a:ext cx="6331226" cy="1039605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Bahnschrift SemiBold" panose="020B0502040204020203" pitchFamily="34" charset="0"/>
              </a:rPr>
              <a:t>Office Environment</a:t>
            </a:r>
            <a:endParaRPr lang="en-US" dirty="0">
              <a:solidFill>
                <a:srgbClr val="FF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95BF6-03B8-4B61-8303-A440C283B18A}" type="datetime1">
              <a:rPr lang="en-US" smtClean="0"/>
              <a:t>10/12/2022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601" y="1447454"/>
            <a:ext cx="6665843" cy="49993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501" y="1402211"/>
            <a:ext cx="6665843" cy="49993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480" y="1439171"/>
            <a:ext cx="6676886" cy="50076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8776" r="-297"/>
          <a:stretch/>
        </p:blipFill>
        <p:spPr>
          <a:xfrm>
            <a:off x="3121579" y="1422883"/>
            <a:ext cx="6696765" cy="50026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454" y="1367597"/>
            <a:ext cx="6687379" cy="49993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112" y="1367597"/>
            <a:ext cx="6672332" cy="50042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679" y="1362730"/>
            <a:ext cx="6727687" cy="50457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680" y="1367597"/>
            <a:ext cx="6747154" cy="50603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678" y="1362730"/>
            <a:ext cx="6696766" cy="502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53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EF2F3D"/>
                </a:solidFill>
                <a:latin typeface="Bahnschrift SemiBold" panose="020B0502040204020203" pitchFamily="34" charset="0"/>
              </a:rPr>
              <a:t>Challenges </a:t>
            </a:r>
            <a:r>
              <a:rPr lang="en-US" dirty="0" smtClean="0">
                <a:solidFill>
                  <a:srgbClr val="EF2F3D"/>
                </a:solidFill>
                <a:latin typeface="Bahnschrift SemiBold" panose="020B0502040204020203" pitchFamily="34" charset="0"/>
              </a:rPr>
              <a:t>I </a:t>
            </a:r>
            <a:r>
              <a:rPr lang="en-US" dirty="0">
                <a:solidFill>
                  <a:srgbClr val="EF2F3D"/>
                </a:solidFill>
                <a:latin typeface="Bahnschrift SemiBold" panose="020B0502040204020203" pitchFamily="34" charset="0"/>
              </a:rPr>
              <a:t>have faced in new 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95191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Bahnschrift SemiCondensed" panose="020B0502040204020203" pitchFamily="34" charset="0"/>
              </a:rPr>
              <a:t>Transportation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Bahnschrift SemiCondensed" panose="020B0502040204020203" pitchFamily="34" charset="0"/>
              </a:rPr>
              <a:t>Food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Bahnschrift SemiCondensed" panose="020B0502040204020203" pitchFamily="34" charset="0"/>
              </a:rPr>
              <a:t>Meeting new colleagues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Bahnschrift SemiCondensed" panose="020B0502040204020203" pitchFamily="34" charset="0"/>
              </a:rPr>
              <a:t>Fitting into the company culture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Bahnschrift SemiCondensed" panose="020B0502040204020203" pitchFamily="34" charset="0"/>
              </a:rPr>
              <a:t>Maintaining work-life balance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Bahnschrift SemiCondensed" panose="020B0502040204020203" pitchFamily="34" charset="0"/>
              </a:rPr>
              <a:t>Arrive early every day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36208-FB62-4A41-9BBF-14C05D4960A3}" type="datetime1">
              <a:rPr lang="en-US" smtClean="0"/>
              <a:t>10/12/2022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67349">
            <a:off x="5413099" y="2868060"/>
            <a:ext cx="6734176" cy="336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03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2060"/>
                </a:solidFill>
                <a:latin typeface="Bahnschrift SemiBold" panose="020B0502040204020203" pitchFamily="34" charset="0"/>
              </a:rPr>
              <a:t>What new </a:t>
            </a:r>
            <a:r>
              <a:rPr lang="en-US" dirty="0" smtClean="0">
                <a:solidFill>
                  <a:srgbClr val="002060"/>
                </a:solidFill>
                <a:latin typeface="Bahnschrift SemiBold" panose="020B0502040204020203" pitchFamily="34" charset="0"/>
              </a:rPr>
              <a:t>skill </a:t>
            </a:r>
            <a:r>
              <a:rPr lang="en-US" dirty="0">
                <a:solidFill>
                  <a:srgbClr val="002060"/>
                </a:solidFill>
                <a:latin typeface="Bahnschrift SemiBold" panose="020B0502040204020203" pitchFamily="34" charset="0"/>
              </a:rPr>
              <a:t>I</a:t>
            </a:r>
            <a:r>
              <a:rPr lang="en-US" dirty="0" smtClean="0">
                <a:solidFill>
                  <a:srgbClr val="002060"/>
                </a:solidFill>
                <a:latin typeface="Bahnschrift SemiBold" panose="020B0502040204020203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Bahnschrift SemiBold" panose="020B0502040204020203" pitchFamily="34" charset="0"/>
              </a:rPr>
              <a:t>have learnt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55435" cy="4351338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Bahnschrift SemiCondensed" panose="020B0502040204020203" pitchFamily="34" charset="0"/>
              </a:rPr>
              <a:t>Automation Testing In Selenium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Bahnschrift SemiCondensed" panose="020B0502040204020203" pitchFamily="34" charset="0"/>
              </a:rPr>
              <a:t>Spring Boot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Bahnschrift SemiCondensed" panose="020B0502040204020203" pitchFamily="34" charset="0"/>
              </a:rPr>
              <a:t>MongoDB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Bahnschrift SemiCondensed" panose="020B0502040204020203" pitchFamily="34" charset="0"/>
              </a:rPr>
              <a:t>Jira Task Management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Bahnschrift SemiCondensed" panose="020B0502040204020203" pitchFamily="34" charset="0"/>
              </a:rPr>
              <a:t>Log status read</a:t>
            </a:r>
          </a:p>
          <a:p>
            <a:pPr>
              <a:lnSpc>
                <a:spcPct val="150000"/>
              </a:lnSpc>
            </a:pPr>
            <a:r>
              <a:rPr lang="en-US" dirty="0" err="1" smtClean="0">
                <a:latin typeface="Bahnschrift SemiCondensed" panose="020B0502040204020203" pitchFamily="34" charset="0"/>
              </a:rPr>
              <a:t>JMeter</a:t>
            </a:r>
            <a:r>
              <a:rPr lang="en-US" dirty="0" smtClean="0">
                <a:latin typeface="Bahnschrift SemiCondensed" panose="020B0502040204020203" pitchFamily="34" charset="0"/>
              </a:rPr>
              <a:t>(Load Test)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4C8CD-D53A-419F-A229-621F080AA0E5}" type="datetime1">
              <a:rPr lang="en-US" smtClean="0"/>
              <a:t>10/12/2022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28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6000" y="1825625"/>
            <a:ext cx="455543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 smtClean="0">
              <a:latin typeface="Bahnschrift SemiCondensed" panose="020B0502040204020203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332882" y="1847850"/>
            <a:ext cx="455543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 smtClean="0">
                <a:latin typeface="Bahnschrift SemiCondensed" panose="020B0502040204020203" pitchFamily="34" charset="0"/>
              </a:rPr>
              <a:t>React Basic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Bahnschrift SemiCondensed" panose="020B0502040204020203" pitchFamily="34" charset="0"/>
              </a:rPr>
              <a:t>Allure Report </a:t>
            </a:r>
          </a:p>
        </p:txBody>
      </p:sp>
    </p:spTree>
    <p:extLst>
      <p:ext uri="{BB962C8B-B14F-4D97-AF65-F5344CB8AC3E}">
        <p14:creationId xmlns:p14="http://schemas.microsoft.com/office/powerpoint/2010/main" val="394497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465D3-04CC-4702-B974-F53D39A53C98}" type="datetime1">
              <a:rPr lang="en-US" smtClean="0"/>
              <a:t>10/12/2022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29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03104" y="861391"/>
            <a:ext cx="6679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solidFill>
                  <a:schemeClr val="dk2"/>
                </a:solidFill>
                <a:latin typeface="Bahnschrift SemiLight" panose="020B0502040204020203" pitchFamily="34" charset="0"/>
              </a:rPr>
              <a:t>Self Judgment about </a:t>
            </a:r>
            <a:r>
              <a:rPr lang="en-GB" sz="3200" b="1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KONASL</a:t>
            </a:r>
            <a:endParaRPr lang="en-US" sz="3200" dirty="0">
              <a:solidFill>
                <a:srgbClr val="FF0000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8955" y="1802295"/>
            <a:ext cx="975360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>
                <a:latin typeface="Bahnschrift SemiLight" panose="020B0502040204020203" pitchFamily="34" charset="0"/>
              </a:rPr>
              <a:t>Actually </a:t>
            </a:r>
            <a:r>
              <a:rPr lang="en-GB" sz="2000" dirty="0" smtClean="0">
                <a:latin typeface="Bahnschrift SemiLight" panose="020B0502040204020203" pitchFamily="34" charset="0"/>
              </a:rPr>
              <a:t>4.5 </a:t>
            </a:r>
            <a:r>
              <a:rPr lang="en-GB" sz="2000" dirty="0">
                <a:latin typeface="Bahnschrift SemiLight" panose="020B0502040204020203" pitchFamily="34" charset="0"/>
              </a:rPr>
              <a:t>months internship journey with </a:t>
            </a:r>
            <a:r>
              <a:rPr lang="en-GB" sz="2000" dirty="0" smtClean="0">
                <a:latin typeface="Bahnschrift SemiLight" panose="020B0502040204020203" pitchFamily="34" charset="0"/>
              </a:rPr>
              <a:t>KONASL </a:t>
            </a:r>
            <a:r>
              <a:rPr lang="en-GB" sz="2000" dirty="0">
                <a:latin typeface="Bahnschrift SemiLight" panose="020B0502040204020203" pitchFamily="34" charset="0"/>
              </a:rPr>
              <a:t>was beyond my expectations. It is one of the best </a:t>
            </a:r>
            <a:r>
              <a:rPr lang="en-GB" sz="2000" dirty="0" smtClean="0">
                <a:latin typeface="Bahnschrift SemiLight" panose="020B0502040204020203" pitchFamily="34" charset="0"/>
              </a:rPr>
              <a:t>company </a:t>
            </a:r>
            <a:r>
              <a:rPr lang="en-GB" sz="2000" dirty="0">
                <a:latin typeface="Bahnschrift SemiLight" panose="020B0502040204020203" pitchFamily="34" charset="0"/>
              </a:rPr>
              <a:t>in Bangladesh </a:t>
            </a:r>
            <a:r>
              <a:rPr lang="en-GB" sz="2000" dirty="0" smtClean="0">
                <a:latin typeface="Bahnschrift SemiLight" panose="020B0502040204020203" pitchFamily="34" charset="0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Bahnschrift SemiLight" panose="020B0502040204020203" pitchFamily="34" charset="0"/>
              </a:rPr>
              <a:t>Friendly Work Environment.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Bahnschrift SemiLight" panose="020B0502040204020203" pitchFamily="34" charset="0"/>
              </a:rPr>
              <a:t>Respect Employs emotion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53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A82D0-3156-4252-9EBE-F559F34ABBF7}" type="datetime1">
              <a:rPr lang="en-US" smtClean="0"/>
              <a:t>10/12/2022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98713" y="1183600"/>
            <a:ext cx="9250017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latin typeface="Bahnschrift Light" panose="020B0502040204020203" pitchFamily="34" charset="0"/>
              </a:rPr>
              <a:t>KONA I </a:t>
            </a:r>
            <a:r>
              <a:rPr lang="en-US" dirty="0">
                <a:latin typeface="Bahnschrift Light" panose="020B0502040204020203" pitchFamily="34" charset="0"/>
              </a:rPr>
              <a:t>is Korea’s leading </a:t>
            </a:r>
            <a:r>
              <a:rPr lang="en-US" dirty="0" err="1">
                <a:latin typeface="Bahnschrift Light" panose="020B0502040204020203" pitchFamily="34" charset="0"/>
              </a:rPr>
              <a:t>FinTech</a:t>
            </a:r>
            <a:r>
              <a:rPr lang="en-US" dirty="0">
                <a:latin typeface="Bahnschrift Light" panose="020B0502040204020203" pitchFamily="34" charset="0"/>
              </a:rPr>
              <a:t> Company that offers a total solution in the areas of payment, authentication, and security</a:t>
            </a:r>
            <a:r>
              <a:rPr lang="en-US" dirty="0" smtClean="0">
                <a:latin typeface="Bahnschrift Light" panose="020B0502040204020203" pitchFamily="34" charset="0"/>
              </a:rPr>
              <a:t>. </a:t>
            </a:r>
            <a:r>
              <a:rPr lang="en-US" b="1" dirty="0" smtClean="0">
                <a:latin typeface="Bahnschrift Light" panose="020B0502040204020203" pitchFamily="34" charset="0"/>
              </a:rPr>
              <a:t>KONA </a:t>
            </a:r>
            <a:r>
              <a:rPr lang="en-US" b="1" dirty="0" smtClean="0">
                <a:latin typeface="Bahnschrift Light" panose="020B0502040204020203" pitchFamily="34" charset="0"/>
              </a:rPr>
              <a:t>I </a:t>
            </a:r>
            <a:r>
              <a:rPr lang="en-US" dirty="0" smtClean="0">
                <a:latin typeface="Bahnschrift Light" panose="020B0502040204020203" pitchFamily="34" charset="0"/>
              </a:rPr>
              <a:t>is the mother company of </a:t>
            </a:r>
            <a:r>
              <a:rPr lang="en-US" b="1" dirty="0" smtClean="0">
                <a:latin typeface="Bahnschrift Light" panose="020B0502040204020203" pitchFamily="34" charset="0"/>
              </a:rPr>
              <a:t>KONASL</a:t>
            </a:r>
            <a:endParaRPr lang="en-US" b="1" dirty="0">
              <a:latin typeface="Bahnschrift Light" panose="020B0502040204020203" pitchFamily="34" charset="0"/>
            </a:endParaRP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latin typeface="Bahnschrift Light" panose="020B0502040204020203" pitchFamily="34" charset="0"/>
              </a:rPr>
              <a:t>KONA SL </a:t>
            </a:r>
            <a:r>
              <a:rPr lang="en-US" dirty="0" smtClean="0">
                <a:latin typeface="Bahnschrift Light" panose="020B0502040204020203" pitchFamily="34" charset="0"/>
              </a:rPr>
              <a:t>established in 2012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latin typeface="Bahnschrift Light" panose="020B0502040204020203" pitchFamily="34" charset="0"/>
              </a:rPr>
              <a:t>KONA </a:t>
            </a:r>
            <a:r>
              <a:rPr lang="en-US" b="1" dirty="0">
                <a:latin typeface="Bahnschrift Light" panose="020B0502040204020203" pitchFamily="34" charset="0"/>
              </a:rPr>
              <a:t>SL </a:t>
            </a:r>
            <a:r>
              <a:rPr lang="en-US" dirty="0">
                <a:latin typeface="Bahnschrift Light" panose="020B0502040204020203" pitchFamily="34" charset="0"/>
              </a:rPr>
              <a:t>R&amp;D Center and Global Solution Business Wing of </a:t>
            </a:r>
            <a:r>
              <a:rPr lang="en-US" b="1" dirty="0">
                <a:latin typeface="Bahnschrift Light" panose="020B0502040204020203" pitchFamily="34" charset="0"/>
              </a:rPr>
              <a:t>KONA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Bahnschrift Light" panose="020B0502040204020203" pitchFamily="34" charset="0"/>
              </a:rPr>
              <a:t>The notable business solutions are </a:t>
            </a:r>
            <a:r>
              <a:rPr lang="en-US" dirty="0" err="1">
                <a:latin typeface="Bahnschrift Light" panose="020B0502040204020203" pitchFamily="34" charset="0"/>
              </a:rPr>
              <a:t>NexusPay</a:t>
            </a:r>
            <a:r>
              <a:rPr lang="en-US" dirty="0">
                <a:latin typeface="Bahnschrift Light" panose="020B0502040204020203" pitchFamily="34" charset="0"/>
              </a:rPr>
              <a:t> and </a:t>
            </a:r>
            <a:r>
              <a:rPr lang="en-US" dirty="0" err="1">
                <a:latin typeface="Bahnschrift Light" panose="020B0502040204020203" pitchFamily="34" charset="0"/>
              </a:rPr>
              <a:t>Nagad</a:t>
            </a:r>
            <a:r>
              <a:rPr lang="en-US" dirty="0">
                <a:latin typeface="Bahnschrift Light" panose="020B0502040204020203" pitchFamily="34" charset="0"/>
              </a:rPr>
              <a:t>.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Bahnschrift Light" panose="020B0502040204020203" pitchFamily="34" charset="0"/>
              </a:rPr>
              <a:t>Development areas are:</a:t>
            </a:r>
          </a:p>
          <a:p>
            <a:pPr marL="742950" lvl="1" indent="-28575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Bahnschrift Light" panose="020B0502040204020203" pitchFamily="34" charset="0"/>
              </a:rPr>
              <a:t>Smart Card</a:t>
            </a:r>
          </a:p>
          <a:p>
            <a:pPr marL="742950" lvl="1" indent="-28575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Bahnschrift Light" panose="020B0502040204020203" pitchFamily="34" charset="0"/>
              </a:rPr>
              <a:t>Digital Payment Solutions</a:t>
            </a:r>
          </a:p>
          <a:p>
            <a:pPr marL="742950" lvl="1" indent="-28575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Bahnschrift Light" panose="020B0502040204020203" pitchFamily="34" charset="0"/>
              </a:rPr>
              <a:t>Block chain as service based on </a:t>
            </a:r>
            <a:r>
              <a:rPr lang="en-US" dirty="0" err="1">
                <a:latin typeface="Bahnschrift Light" panose="020B0502040204020203" pitchFamily="34" charset="0"/>
              </a:rPr>
              <a:t>Ethereum</a:t>
            </a:r>
            <a:r>
              <a:rPr lang="en-US" dirty="0">
                <a:latin typeface="Bahnschrift Light" panose="020B0502040204020203" pitchFamily="34" charset="0"/>
              </a:rPr>
              <a:t> and Bitcoin.</a:t>
            </a:r>
          </a:p>
          <a:p>
            <a:pPr marL="742950" lvl="1" indent="-28575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Bahnschrift Light" panose="020B0502040204020203" pitchFamily="34" charset="0"/>
              </a:rPr>
              <a:t>Secure element based on </a:t>
            </a:r>
            <a:r>
              <a:rPr lang="en-US" dirty="0" err="1">
                <a:latin typeface="Bahnschrift Light" panose="020B0502040204020203" pitchFamily="34" charset="0"/>
              </a:rPr>
              <a:t>IoT</a:t>
            </a:r>
            <a:r>
              <a:rPr lang="en-US" dirty="0">
                <a:latin typeface="Bahnschrift Light" panose="020B0502040204020203" pitchFamily="34" charset="0"/>
              </a:rPr>
              <a:t> Security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65983" y="371061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Bahnschrift SemiCondensed" panose="020B0502040204020203" pitchFamily="34" charset="0"/>
              </a:rPr>
              <a:t>Overview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240" y="144438"/>
            <a:ext cx="2447682" cy="57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5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465D3-04CC-4702-B974-F53D39A53C98}" type="datetime1">
              <a:rPr lang="en-US" smtClean="0"/>
              <a:t>10/12/2022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30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03104" y="861391"/>
            <a:ext cx="6679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solidFill>
                  <a:schemeClr val="dk2"/>
                </a:solidFill>
                <a:latin typeface="Bahnschrift SemiLight" panose="020B0502040204020203" pitchFamily="34" charset="0"/>
              </a:rPr>
              <a:t>Self Judgment about </a:t>
            </a:r>
            <a:r>
              <a:rPr lang="en-GB" sz="3200" b="1" dirty="0" smtClean="0">
                <a:solidFill>
                  <a:srgbClr val="FF0000"/>
                </a:solidFill>
                <a:latin typeface="Bahnschrift SemiLight" panose="020B0502040204020203" pitchFamily="34" charset="0"/>
              </a:rPr>
              <a:t>ME</a:t>
            </a:r>
            <a:endParaRPr lang="en-US" sz="3200" dirty="0">
              <a:solidFill>
                <a:srgbClr val="FF0000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39685" y="1789042"/>
            <a:ext cx="97536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spcAft>
                <a:spcPts val="1200"/>
              </a:spcAft>
            </a:pPr>
            <a:r>
              <a:rPr lang="en-US" sz="2000" dirty="0" smtClean="0">
                <a:latin typeface="Bahnschrift SemiLight" panose="020B0502040204020203" pitchFamily="34" charset="0"/>
              </a:rPr>
              <a:t>I </a:t>
            </a:r>
            <a:r>
              <a:rPr lang="en-US" sz="2000" dirty="0">
                <a:latin typeface="Bahnschrift SemiLight" panose="020B0502040204020203" pitchFamily="34" charset="0"/>
              </a:rPr>
              <a:t>have performed up to the mark as company expected when they hired me for the </a:t>
            </a:r>
            <a:r>
              <a:rPr lang="en-US" sz="2000" dirty="0" smtClean="0">
                <a:latin typeface="Bahnschrift SemiLight" panose="020B0502040204020203" pitchFamily="34" charset="0"/>
              </a:rPr>
              <a:t>internship. I </a:t>
            </a:r>
            <a:r>
              <a:rPr lang="en-US" sz="2000" dirty="0">
                <a:latin typeface="Bahnschrift SemiLight" panose="020B0502040204020203" pitchFamily="34" charset="0"/>
              </a:rPr>
              <a:t>had always tried to maintain the deadline of the tasks that were given to me and tried to provide best possible </a:t>
            </a:r>
            <a:r>
              <a:rPr lang="en-US" sz="2000" dirty="0" smtClean="0">
                <a:latin typeface="Bahnschrift SemiLight" panose="020B0502040204020203" pitchFamily="34" charset="0"/>
              </a:rPr>
              <a:t>outcomes. Higher </a:t>
            </a:r>
            <a:r>
              <a:rPr lang="en-US" sz="2000" dirty="0">
                <a:latin typeface="Bahnschrift SemiLight" panose="020B0502040204020203" pitchFamily="34" charset="0"/>
              </a:rPr>
              <a:t>authority of the company and my supervisor was </a:t>
            </a:r>
            <a:r>
              <a:rPr lang="en-US" sz="2000" dirty="0" smtClean="0">
                <a:latin typeface="Bahnschrift SemiLight" panose="020B0502040204020203" pitchFamily="34" charset="0"/>
              </a:rPr>
              <a:t>satisfied.</a:t>
            </a:r>
            <a:endParaRPr lang="en-US" sz="20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17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31723" cy="65913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A48F7-8B7C-4AB8-A996-4950AEA4E264}" type="datetime1">
              <a:rPr lang="en-US" smtClean="0"/>
              <a:t>10/12/2022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55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03832" y="1892540"/>
            <a:ext cx="1054002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latin typeface="Bahnschrift Light" panose="020B0502040204020203" pitchFamily="34" charset="0"/>
              </a:rPr>
              <a:t>Kona Software Lab Ltd. marks its </a:t>
            </a:r>
            <a:r>
              <a:rPr lang="en-US" sz="2000" dirty="0" smtClean="0">
                <a:latin typeface="Bahnschrift Light" panose="020B0502040204020203" pitchFamily="34" charset="0"/>
              </a:rPr>
              <a:t>10th </a:t>
            </a:r>
            <a:r>
              <a:rPr lang="en-US" sz="2000" dirty="0">
                <a:latin typeface="Bahnschrift Light" panose="020B0502040204020203" pitchFamily="34" charset="0"/>
              </a:rPr>
              <a:t>year in Bangladesh as R&amp;D Center and Global Solution Business Wing of KONA which has over 20 years of dominant </a:t>
            </a:r>
            <a:endParaRPr lang="en-US" sz="2000" dirty="0" smtClean="0">
              <a:latin typeface="Bahnschrift Light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Bahnschrift Light" panose="020B0502040204020203" pitchFamily="34" charset="0"/>
              </a:rPr>
              <a:t>international presence. Globally, </a:t>
            </a:r>
            <a:r>
              <a:rPr lang="en-US" sz="2000" dirty="0">
                <a:latin typeface="Bahnschrift Light" panose="020B0502040204020203" pitchFamily="34" charset="0"/>
              </a:rPr>
              <a:t>KONA serves 500 customers in 90 countries (ranks among top 4 banking card manufacturers).In Bangladesh, </a:t>
            </a:r>
            <a:endParaRPr lang="en-US" sz="2000" dirty="0" smtClean="0">
              <a:latin typeface="Bahnschrift Light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Bahnschrift Light" panose="020B0502040204020203" pitchFamily="34" charset="0"/>
              </a:rPr>
              <a:t>KONA </a:t>
            </a:r>
            <a:r>
              <a:rPr lang="en-US" sz="2000" dirty="0">
                <a:latin typeface="Bahnschrift Light" panose="020B0502040204020203" pitchFamily="34" charset="0"/>
              </a:rPr>
              <a:t>serves more than 30 banks and owns 50% card market </a:t>
            </a:r>
            <a:r>
              <a:rPr lang="en-US" sz="2000" dirty="0" smtClean="0">
                <a:latin typeface="Bahnschrift Light" panose="020B0502040204020203" pitchFamily="34" charset="0"/>
              </a:rPr>
              <a:t>share.</a:t>
            </a:r>
            <a:endParaRPr lang="en-US" sz="2000" b="1" dirty="0">
              <a:latin typeface="Bahnschrift Ligh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0022" y="742121"/>
            <a:ext cx="4587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About KONASL</a:t>
            </a:r>
            <a:endParaRPr lang="en-US" sz="3600" dirty="0">
              <a:solidFill>
                <a:srgbClr val="002060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A82D0-3156-4252-9EBE-F559F34ABBF7}" type="datetime1">
              <a:rPr lang="en-US" smtClean="0"/>
              <a:t>10/12/2022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066" y="188911"/>
            <a:ext cx="2447682" cy="57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4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94167"/>
            <a:ext cx="5456583" cy="54565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253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Renowned Clients of the Company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124200" cy="385955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err="1" smtClean="0">
                <a:latin typeface="Bahnschrift SemiBold SemiConden" panose="020B0502040204020203" pitchFamily="34" charset="0"/>
              </a:rPr>
              <a:t>Nagad</a:t>
            </a:r>
            <a:endParaRPr lang="en-US" sz="2400" dirty="0" smtClean="0">
              <a:latin typeface="Bahnschrift SemiBold SemiConden" panose="020B0502040204020203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err="1" smtClean="0">
                <a:latin typeface="Bahnschrift SemiBold SemiConden" panose="020B0502040204020203" pitchFamily="34" charset="0"/>
              </a:rPr>
              <a:t>Nexuspay</a:t>
            </a:r>
            <a:endParaRPr lang="en-US" sz="2400" dirty="0" smtClean="0">
              <a:latin typeface="Bahnschrift SemiBold SemiConden" panose="020B0502040204020203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err="1" smtClean="0">
                <a:latin typeface="Bahnschrift SemiBold SemiConden" panose="020B0502040204020203" pitchFamily="34" charset="0"/>
              </a:rPr>
              <a:t>Merchantile</a:t>
            </a:r>
            <a:endParaRPr lang="en-US" sz="2400" dirty="0" smtClean="0">
              <a:latin typeface="Bahnschrift SemiBold SemiConden" panose="020B0502040204020203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Bahnschrift SemiBold SemiConden" panose="020B0502040204020203" pitchFamily="34" charset="0"/>
              </a:rPr>
              <a:t>Bank </a:t>
            </a:r>
            <a:r>
              <a:rPr lang="en-US" sz="2400" dirty="0" err="1" smtClean="0">
                <a:latin typeface="Bahnschrift SemiBold SemiConden" panose="020B0502040204020203" pitchFamily="34" charset="0"/>
              </a:rPr>
              <a:t>Finnovation</a:t>
            </a:r>
            <a:endParaRPr lang="en-US" sz="2400" dirty="0" smtClean="0">
              <a:latin typeface="Bahnschrift SemiBold SemiConden" panose="020B0502040204020203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Bahnschrift SemiBold SemiConden" panose="020B0502040204020203" pitchFamily="34" charset="0"/>
              </a:rPr>
              <a:t>Kona Card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Bahnschrift SemiBold SemiConden" panose="020B0502040204020203" pitchFamily="34" charset="0"/>
              </a:rPr>
              <a:t>DBBL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1B109-A8B4-4188-AB08-80E14C483F12}" type="datetime1">
              <a:rPr lang="en-US" smtClean="0"/>
              <a:t>10/12/2022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962400" y="1789949"/>
            <a:ext cx="2040835" cy="3895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Bahnschrift SemiBold SemiConden" panose="020B0502040204020203" pitchFamily="34" charset="0"/>
              </a:rPr>
              <a:t>City Bank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Bahnschrift SemiBold SemiConden" panose="020B0502040204020203" pitchFamily="34" charset="0"/>
              </a:rPr>
              <a:t>EBL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Bahnschrift SemiBold SemiConden" panose="020B0502040204020203" pitchFamily="34" charset="0"/>
              </a:rPr>
              <a:t>IFIC Bank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Bahnschrift SemiBold SemiConden" panose="020B0502040204020203" pitchFamily="34" charset="0"/>
              </a:rPr>
              <a:t>EXIM Bank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Bahnschrift SemiBold SemiConden" panose="020B0502040204020203" pitchFamily="34" charset="0"/>
              </a:rPr>
              <a:t>Trust Bank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err="1" smtClean="0">
                <a:latin typeface="Bahnschrift SemiBold SemiConden" panose="020B0502040204020203" pitchFamily="34" charset="0"/>
              </a:rPr>
              <a:t>Jamuna</a:t>
            </a:r>
            <a:r>
              <a:rPr lang="en-US" sz="2400" dirty="0" smtClean="0">
                <a:latin typeface="Bahnschrift SemiBold SemiConden" panose="020B0502040204020203" pitchFamily="34" charset="0"/>
              </a:rPr>
              <a:t> Bank</a:t>
            </a:r>
            <a:endParaRPr lang="en-US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814" y="103394"/>
            <a:ext cx="2447682" cy="57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5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1143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Bahnschrift SemiBold SemiConden" panose="020B0502040204020203" pitchFamily="34" charset="0"/>
              </a:rPr>
              <a:t>Rules And Regulations</a:t>
            </a:r>
            <a:endParaRPr lang="en-US" dirty="0">
              <a:solidFill>
                <a:srgbClr val="FF0000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30425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Bahnschrift SemiCondensed" panose="020B0502040204020203" pitchFamily="34" charset="0"/>
              </a:rPr>
              <a:t>Office Hour 9am-6pm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Bahnschrift SemiCondensed" panose="020B0502040204020203" pitchFamily="34" charset="0"/>
              </a:rPr>
              <a:t>Need to add </a:t>
            </a:r>
            <a:r>
              <a:rPr lang="en-US" dirty="0" err="1" smtClean="0">
                <a:latin typeface="Bahnschrift SemiCondensed" panose="020B0502040204020203" pitchFamily="34" charset="0"/>
              </a:rPr>
              <a:t>Clokify</a:t>
            </a:r>
            <a:r>
              <a:rPr lang="en-US" dirty="0" smtClean="0">
                <a:latin typeface="Bahnschrift SemiCondensed" panose="020B0502040204020203" pitchFamily="34" charset="0"/>
              </a:rPr>
              <a:t>-Entry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Bahnschrift SemiCondensed" panose="020B0502040204020203" pitchFamily="34" charset="0"/>
              </a:rPr>
              <a:t>Employee Verification punch</a:t>
            </a:r>
            <a:endParaRPr lang="en-US" dirty="0">
              <a:latin typeface="Bahnschrift SemiCondensed" panose="020B0502040204020203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598F5-821A-4671-AF0E-87E842747C27}" type="datetime1">
              <a:rPr lang="en-US" smtClean="0"/>
              <a:t>10/12/2022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909" y="768627"/>
            <a:ext cx="8292476" cy="55261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066" y="131799"/>
            <a:ext cx="2447682" cy="57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7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Bahnschrift SemiBold" panose="020B0502040204020203" pitchFamily="34" charset="0"/>
              </a:rPr>
              <a:t>HR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Leave and Time-Off </a:t>
            </a:r>
            <a:r>
              <a:rPr lang="en-US" dirty="0" smtClean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Benefits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Safety and Health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Finding </a:t>
            </a:r>
            <a:r>
              <a:rPr lang="en-US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Talent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Employee Data Security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Filling High-Tech Positions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Telecommuting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C7892-9E0A-45D9-98C3-B3FA4E0ED0ED}" type="datetime1">
              <a:rPr lang="en-US" smtClean="0"/>
              <a:t>10/12/2022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870" y="1431235"/>
            <a:ext cx="4909930" cy="49099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318" y="185738"/>
            <a:ext cx="2447682" cy="57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8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242" y="253355"/>
            <a:ext cx="2001148" cy="1497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82" y="1907984"/>
            <a:ext cx="10058400" cy="1497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82" y="3562613"/>
            <a:ext cx="10058400" cy="14974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82" y="5216912"/>
            <a:ext cx="10058400" cy="1492832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20882" y="563907"/>
            <a:ext cx="3269975" cy="88057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rgbClr val="FF0000"/>
                </a:solidFill>
                <a:latin typeface="Bahnschrift SemiBold" panose="020B0502040204020203" pitchFamily="34" charset="0"/>
              </a:rPr>
              <a:t>KONASL</a:t>
            </a:r>
            <a:endParaRPr lang="en-US" sz="4000" dirty="0">
              <a:solidFill>
                <a:srgbClr val="FF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45480-9EEF-4A0B-96E9-6C5BD739044E}" type="datetime1">
              <a:rPr lang="en-US" smtClean="0"/>
              <a:t>10/12/2022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8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7216273" y="563907"/>
            <a:ext cx="3269975" cy="880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rgbClr val="FF0000"/>
                </a:solidFill>
                <a:latin typeface="Bahnschrift SemiBold" panose="020B0502040204020203" pitchFamily="34" charset="0"/>
              </a:rPr>
              <a:t>Facilities</a:t>
            </a:r>
            <a:endParaRPr lang="en-US" sz="4000" dirty="0">
              <a:solidFill>
                <a:srgbClr val="FF0000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318" y="117246"/>
            <a:ext cx="2447682" cy="57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1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567FDBB0-77D1-491D-9458-64455DB338B8}"/>
              </a:ext>
            </a:extLst>
          </p:cNvPr>
          <p:cNvSpPr/>
          <p:nvPr/>
        </p:nvSpPr>
        <p:spPr>
          <a:xfrm>
            <a:off x="-9046" y="2183561"/>
            <a:ext cx="7417403" cy="3976778"/>
          </a:xfrm>
          <a:custGeom>
            <a:avLst/>
            <a:gdLst>
              <a:gd name="connsiteX0" fmla="*/ 419837 w 7417403"/>
              <a:gd name="connsiteY0" fmla="*/ 0 h 3976778"/>
              <a:gd name="connsiteX1" fmla="*/ 6981365 w 7417403"/>
              <a:gd name="connsiteY1" fmla="*/ 0 h 3976778"/>
              <a:gd name="connsiteX2" fmla="*/ 6993385 w 7417403"/>
              <a:gd name="connsiteY2" fmla="*/ 0 h 3976778"/>
              <a:gd name="connsiteX3" fmla="*/ 7417403 w 7417403"/>
              <a:gd name="connsiteY3" fmla="*/ 0 h 3976778"/>
              <a:gd name="connsiteX4" fmla="*/ 7417403 w 7417403"/>
              <a:gd name="connsiteY4" fmla="*/ 3976778 h 3976778"/>
              <a:gd name="connsiteX5" fmla="*/ 0 w 7417403"/>
              <a:gd name="connsiteY5" fmla="*/ 3976778 h 3976778"/>
              <a:gd name="connsiteX6" fmla="*/ 0 w 7417403"/>
              <a:gd name="connsiteY6" fmla="*/ 1328633 h 3976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17403" h="3976778">
                <a:moveTo>
                  <a:pt x="419837" y="0"/>
                </a:moveTo>
                <a:lnTo>
                  <a:pt x="6981365" y="0"/>
                </a:lnTo>
                <a:lnTo>
                  <a:pt x="6993385" y="0"/>
                </a:lnTo>
                <a:lnTo>
                  <a:pt x="7417403" y="0"/>
                </a:lnTo>
                <a:lnTo>
                  <a:pt x="7417403" y="3976778"/>
                </a:lnTo>
                <a:lnTo>
                  <a:pt x="0" y="3976778"/>
                </a:lnTo>
                <a:lnTo>
                  <a:pt x="0" y="1328633"/>
                </a:lnTo>
                <a:close/>
              </a:path>
            </a:pathLst>
          </a:custGeom>
          <a:solidFill>
            <a:srgbClr val="8BD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22717A-B645-46BF-A0F7-0C1212E68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07" y="1123379"/>
            <a:ext cx="3357974" cy="5036961"/>
          </a:xfrm>
          <a:prstGeom prst="rect">
            <a:avLst/>
          </a:prstGeom>
          <a:ln w="73025">
            <a:noFill/>
          </a:ln>
        </p:spPr>
      </p:pic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95EF55AE-D247-44D1-B490-235263388739}"/>
              </a:ext>
            </a:extLst>
          </p:cNvPr>
          <p:cNvSpPr/>
          <p:nvPr/>
        </p:nvSpPr>
        <p:spPr>
          <a:xfrm>
            <a:off x="3733381" y="1491962"/>
            <a:ext cx="8474650" cy="4674439"/>
          </a:xfrm>
          <a:custGeom>
            <a:avLst/>
            <a:gdLst>
              <a:gd name="connsiteX0" fmla="*/ 1477084 w 8474650"/>
              <a:gd name="connsiteY0" fmla="*/ 0 h 4674439"/>
              <a:gd name="connsiteX1" fmla="*/ 8038612 w 8474650"/>
              <a:gd name="connsiteY1" fmla="*/ 0 h 4674439"/>
              <a:gd name="connsiteX2" fmla="*/ 8050632 w 8474650"/>
              <a:gd name="connsiteY2" fmla="*/ 0 h 4674439"/>
              <a:gd name="connsiteX3" fmla="*/ 8474650 w 8474650"/>
              <a:gd name="connsiteY3" fmla="*/ 0 h 4674439"/>
              <a:gd name="connsiteX4" fmla="*/ 8474650 w 8474650"/>
              <a:gd name="connsiteY4" fmla="*/ 4674439 h 4674439"/>
              <a:gd name="connsiteX5" fmla="*/ 8050632 w 8474650"/>
              <a:gd name="connsiteY5" fmla="*/ 4674439 h 4674439"/>
              <a:gd name="connsiteX6" fmla="*/ 8038612 w 8474650"/>
              <a:gd name="connsiteY6" fmla="*/ 4674439 h 4674439"/>
              <a:gd name="connsiteX7" fmla="*/ 0 w 8474650"/>
              <a:gd name="connsiteY7" fmla="*/ 4674439 h 46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74650" h="4674439">
                <a:moveTo>
                  <a:pt x="1477084" y="0"/>
                </a:moveTo>
                <a:lnTo>
                  <a:pt x="8038612" y="0"/>
                </a:lnTo>
                <a:lnTo>
                  <a:pt x="8050632" y="0"/>
                </a:lnTo>
                <a:lnTo>
                  <a:pt x="8474650" y="0"/>
                </a:lnTo>
                <a:lnTo>
                  <a:pt x="8474650" y="4674439"/>
                </a:lnTo>
                <a:lnTo>
                  <a:pt x="8050632" y="4674439"/>
                </a:lnTo>
                <a:lnTo>
                  <a:pt x="8038612" y="4674439"/>
                </a:lnTo>
                <a:lnTo>
                  <a:pt x="0" y="4674439"/>
                </a:lnTo>
                <a:close/>
              </a:path>
            </a:pathLst>
          </a:custGeom>
          <a:solidFill>
            <a:srgbClr val="2436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AF2B2F-6E26-4D23-812A-9CAD96CD2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483" y="16639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7030A0"/>
                </a:solidFill>
                <a:latin typeface="Bahnschrift SemiBold Condensed" panose="020B0502040204020203" pitchFamily="34" charset="0"/>
              </a:rPr>
              <a:t>Company </a:t>
            </a:r>
            <a:r>
              <a:rPr lang="en-US" dirty="0">
                <a:solidFill>
                  <a:srgbClr val="7030A0"/>
                </a:solidFill>
                <a:latin typeface="Bahnschrift SemiBold Condensed" panose="020B0502040204020203" pitchFamily="34" charset="0"/>
              </a:rPr>
              <a:t>Hierarchy</a:t>
            </a:r>
            <a:r>
              <a:rPr lang="en-US" sz="4000" dirty="0">
                <a:solidFill>
                  <a:srgbClr val="7030A0"/>
                </a:solidFill>
                <a:latin typeface="Bahnschrift SemiBold Condensed" panose="020B0502040204020203" pitchFamily="34" charset="0"/>
              </a:rPr>
              <a:t> 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343D-B061-4163-B516-CA58B6207DC4}" type="datetime1">
              <a:rPr lang="en-US" smtClean="0"/>
              <a:t>10/12/2022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805F-73CB-4A46-A64A-8CD91A210F7C}" type="slidenum">
              <a:rPr lang="en-US" smtClean="0"/>
              <a:t>9</a:t>
            </a:fld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BEC31924-8229-439E-A0E8-B807121AE72F}"/>
              </a:ext>
            </a:extLst>
          </p:cNvPr>
          <p:cNvSpPr/>
          <p:nvPr/>
        </p:nvSpPr>
        <p:spPr>
          <a:xfrm>
            <a:off x="3837790" y="2827919"/>
            <a:ext cx="1062767" cy="2688063"/>
          </a:xfrm>
          <a:custGeom>
            <a:avLst/>
            <a:gdLst>
              <a:gd name="connsiteX0" fmla="*/ 849406 w 1062767"/>
              <a:gd name="connsiteY0" fmla="*/ 0 h 2688063"/>
              <a:gd name="connsiteX1" fmla="*/ 1062767 w 1062767"/>
              <a:gd name="connsiteY1" fmla="*/ 0 h 2688063"/>
              <a:gd name="connsiteX2" fmla="*/ 213361 w 1062767"/>
              <a:gd name="connsiteY2" fmla="*/ 2688063 h 2688063"/>
              <a:gd name="connsiteX3" fmla="*/ 0 w 1062767"/>
              <a:gd name="connsiteY3" fmla="*/ 2688063 h 2688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67" h="2688063">
                <a:moveTo>
                  <a:pt x="849406" y="0"/>
                </a:moveTo>
                <a:lnTo>
                  <a:pt x="1062767" y="0"/>
                </a:lnTo>
                <a:lnTo>
                  <a:pt x="213361" y="2688063"/>
                </a:lnTo>
                <a:lnTo>
                  <a:pt x="0" y="26880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9EBE2F6-A278-4211-A2A7-6CEB4F4D843E}"/>
              </a:ext>
            </a:extLst>
          </p:cNvPr>
          <p:cNvGrpSpPr/>
          <p:nvPr/>
        </p:nvGrpSpPr>
        <p:grpSpPr>
          <a:xfrm>
            <a:off x="7002017" y="1432783"/>
            <a:ext cx="2469823" cy="4412902"/>
            <a:chOff x="6470255" y="1392415"/>
            <a:chExt cx="2469823" cy="4412902"/>
          </a:xfrm>
        </p:grpSpPr>
        <p:sp>
          <p:nvSpPr>
            <p:cNvPr id="20" name="Subtitle 2">
              <a:extLst>
                <a:ext uri="{FF2B5EF4-FFF2-40B4-BE49-F238E27FC236}">
                  <a16:creationId xmlns:a16="http://schemas.microsoft.com/office/drawing/2014/main" id="{59B522E0-8D6B-43F0-8296-041921397F67}"/>
                </a:ext>
              </a:extLst>
            </p:cNvPr>
            <p:cNvSpPr txBox="1">
              <a:spLocks/>
            </p:cNvSpPr>
            <p:nvPr/>
          </p:nvSpPr>
          <p:spPr>
            <a:xfrm>
              <a:off x="6470255" y="1392415"/>
              <a:ext cx="2469823" cy="655453"/>
            </a:xfrm>
            <a:prstGeom prst="rect">
              <a:avLst/>
            </a:prstGeom>
          </p:spPr>
          <p:txBody>
            <a:bodyPr vert="horz" lIns="36000" tIns="0" rIns="36000" bIns="0" rtlCol="0" anchor="ctr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b="1" dirty="0" err="1">
                  <a:solidFill>
                    <a:schemeClr val="bg1"/>
                  </a:solidFill>
                  <a:latin typeface="Bahnschrift SemiBold" panose="020B0502040204020203" pitchFamily="34" charset="0"/>
                </a:rPr>
                <a:t>Minaoar</a:t>
              </a:r>
              <a:r>
                <a:rPr lang="en-US" sz="1800" b="1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 Hossain </a:t>
              </a:r>
              <a:r>
                <a:rPr lang="en-US" sz="1800" b="1" dirty="0" err="1" smtClean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Tanzil</a:t>
              </a:r>
              <a:endParaRPr lang="en-US" sz="1800" b="1" dirty="0">
                <a:solidFill>
                  <a:schemeClr val="bg1"/>
                </a:solidFill>
                <a:latin typeface="Bahnschrift SemiBold" panose="020B0502040204020203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EFEF79B-2B0D-48AD-A1CA-C41175E0193E}"/>
                </a:ext>
              </a:extLst>
            </p:cNvPr>
            <p:cNvSpPr/>
            <p:nvPr/>
          </p:nvSpPr>
          <p:spPr>
            <a:xfrm>
              <a:off x="7193369" y="2193768"/>
              <a:ext cx="1066800" cy="1066800"/>
            </a:xfrm>
            <a:prstGeom prst="ellipse">
              <a:avLst/>
            </a:prstGeom>
            <a:solidFill>
              <a:srgbClr val="8BD8BD"/>
            </a:solidFill>
            <a:ln w="50800">
              <a:solidFill>
                <a:srgbClr val="243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AA5CAC0-BF35-4888-B02C-EDCF81B503C1}"/>
                </a:ext>
              </a:extLst>
            </p:cNvPr>
            <p:cNvCxnSpPr>
              <a:cxnSpLocks/>
            </p:cNvCxnSpPr>
            <p:nvPr/>
          </p:nvCxnSpPr>
          <p:spPr>
            <a:xfrm>
              <a:off x="7726769" y="3276600"/>
              <a:ext cx="0" cy="1033174"/>
            </a:xfrm>
            <a:prstGeom prst="line">
              <a:avLst/>
            </a:prstGeom>
            <a:ln w="12700" cap="rnd">
              <a:solidFill>
                <a:srgbClr val="8BD8B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A3D79A3-1E99-4C6F-8CD8-5985E5115581}"/>
                </a:ext>
              </a:extLst>
            </p:cNvPr>
            <p:cNvGrpSpPr/>
            <p:nvPr/>
          </p:nvGrpSpPr>
          <p:grpSpPr>
            <a:xfrm>
              <a:off x="6623084" y="4293741"/>
              <a:ext cx="2262188" cy="1511576"/>
              <a:chOff x="6623084" y="3918356"/>
              <a:chExt cx="2262188" cy="1511576"/>
            </a:xfrm>
          </p:grpSpPr>
          <p:sp>
            <p:nvSpPr>
              <p:cNvPr id="31" name="Subtitle 2">
                <a:extLst>
                  <a:ext uri="{FF2B5EF4-FFF2-40B4-BE49-F238E27FC236}">
                    <a16:creationId xmlns:a16="http://schemas.microsoft.com/office/drawing/2014/main" id="{D97E635B-F139-47DC-A643-675A62EFDC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23084" y="4950271"/>
                <a:ext cx="2262188" cy="479661"/>
              </a:xfrm>
              <a:prstGeom prst="rect">
                <a:avLst/>
              </a:prstGeom>
            </p:spPr>
            <p:txBody>
              <a:bodyPr vert="horz" lIns="36000" tIns="0" rIns="36000" bIns="0" rtlCol="0" anchor="ctr" anchorCtr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en-US" sz="1800" b="1" dirty="0" err="1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Topu</a:t>
                </a:r>
                <a:r>
                  <a:rPr lang="en-US" sz="1800" b="1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 </a:t>
                </a:r>
                <a:r>
                  <a:rPr lang="en-US" sz="1800" b="1" dirty="0" err="1" smtClean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Newaj</a:t>
                </a:r>
                <a:endParaRPr lang="en-US" sz="1050" i="1" dirty="0">
                  <a:solidFill>
                    <a:schemeClr val="bg1"/>
                  </a:solidFill>
                  <a:latin typeface="Bahnschrift SemiBold" panose="020B0502040204020203" pitchFamily="34" charset="0"/>
                </a:endParaRPr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B8C80101-1B58-41A0-B12E-28D6D163302C}"/>
                  </a:ext>
                </a:extLst>
              </p:cNvPr>
              <p:cNvGrpSpPr/>
              <p:nvPr/>
            </p:nvGrpSpPr>
            <p:grpSpPr>
              <a:xfrm>
                <a:off x="7193369" y="3918356"/>
                <a:ext cx="1066800" cy="1066800"/>
                <a:chOff x="7193369" y="3918356"/>
                <a:chExt cx="1066800" cy="10668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D2AE59E6-837A-49FD-8892-C4FC82BC9260}"/>
                    </a:ext>
                  </a:extLst>
                </p:cNvPr>
                <p:cNvSpPr/>
                <p:nvPr/>
              </p:nvSpPr>
              <p:spPr>
                <a:xfrm>
                  <a:off x="7193369" y="3918356"/>
                  <a:ext cx="1066800" cy="1066800"/>
                </a:xfrm>
                <a:prstGeom prst="ellipse">
                  <a:avLst/>
                </a:prstGeom>
                <a:solidFill>
                  <a:srgbClr val="243665"/>
                </a:solidFill>
                <a:ln w="50800">
                  <a:solidFill>
                    <a:srgbClr val="8BD8B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9567D459-FD04-4406-9B26-6D22A71351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09402" y="3934389"/>
                  <a:ext cx="1034735" cy="1034735"/>
                </a:xfrm>
                <a:custGeom>
                  <a:avLst/>
                  <a:gdLst>
                    <a:gd name="connsiteX0" fmla="*/ 388706 w 777412"/>
                    <a:gd name="connsiteY0" fmla="*/ 0 h 777412"/>
                    <a:gd name="connsiteX1" fmla="*/ 777412 w 777412"/>
                    <a:gd name="connsiteY1" fmla="*/ 388706 h 777412"/>
                    <a:gd name="connsiteX2" fmla="*/ 388706 w 777412"/>
                    <a:gd name="connsiteY2" fmla="*/ 777412 h 777412"/>
                    <a:gd name="connsiteX3" fmla="*/ 0 w 777412"/>
                    <a:gd name="connsiteY3" fmla="*/ 388706 h 777412"/>
                    <a:gd name="connsiteX4" fmla="*/ 388706 w 777412"/>
                    <a:gd name="connsiteY4" fmla="*/ 0 h 777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7412" h="777412">
                      <a:moveTo>
                        <a:pt x="388706" y="0"/>
                      </a:moveTo>
                      <a:cubicBezTo>
                        <a:pt x="603382" y="0"/>
                        <a:pt x="777412" y="174030"/>
                        <a:pt x="777412" y="388706"/>
                      </a:cubicBezTo>
                      <a:cubicBezTo>
                        <a:pt x="777412" y="603382"/>
                        <a:pt x="603382" y="777412"/>
                        <a:pt x="388706" y="777412"/>
                      </a:cubicBezTo>
                      <a:cubicBezTo>
                        <a:pt x="174030" y="777412"/>
                        <a:pt x="0" y="603382"/>
                        <a:pt x="0" y="388706"/>
                      </a:cubicBezTo>
                      <a:cubicBezTo>
                        <a:pt x="0" y="174030"/>
                        <a:pt x="174030" y="0"/>
                        <a:pt x="388706" y="0"/>
                      </a:cubicBezTo>
                      <a:close/>
                    </a:path>
                  </a:pathLst>
                </a:custGeom>
              </p:spPr>
            </p:pic>
          </p:grpSp>
        </p:grp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678" y="2263504"/>
            <a:ext cx="1247706" cy="1269252"/>
          </a:xfrm>
          <a:prstGeom prst="ellipse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20469" y="5442232"/>
            <a:ext cx="3137218" cy="7181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68537" y="5430187"/>
            <a:ext cx="22179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Cho Chung-</a:t>
            </a:r>
            <a:r>
              <a:rPr lang="en-US" sz="2400" b="1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il</a:t>
            </a:r>
            <a:endParaRPr lang="en-US" sz="24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4172" y="5780447"/>
            <a:ext cx="3299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Chairman, Kona Software Lab Ltd.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80469" y="1876913"/>
            <a:ext cx="40370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Managing Director, Kona Software Lab Ltd</a:t>
            </a:r>
          </a:p>
          <a:p>
            <a:endParaRPr lang="en-US" sz="2800" dirty="0">
              <a:latin typeface="Bahnschrift SemiCondensed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91355" y="5724584"/>
            <a:ext cx="2725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EVP- Kona Software Lab Ltd</a:t>
            </a:r>
            <a:endParaRPr lang="en-US" sz="16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318" y="166399"/>
            <a:ext cx="2447682" cy="57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25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1218</TotalTime>
  <Words>1289</Words>
  <Application>Microsoft Office PowerPoint</Application>
  <PresentationFormat>Widescreen</PresentationFormat>
  <Paragraphs>368</Paragraphs>
  <Slides>31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4" baseType="lpstr">
      <vt:lpstr>Arial</vt:lpstr>
      <vt:lpstr>Bahnschrift Light</vt:lpstr>
      <vt:lpstr>Bahnschrift SemiBold</vt:lpstr>
      <vt:lpstr>Bahnschrift SemiBold Condensed</vt:lpstr>
      <vt:lpstr>Bahnschrift SemiBold SemiConden</vt:lpstr>
      <vt:lpstr>Bahnschrift SemiCondensed</vt:lpstr>
      <vt:lpstr>Bahnschrift SemiLight</vt:lpstr>
      <vt:lpstr>Calibri</vt:lpstr>
      <vt:lpstr>Calibri Light</vt:lpstr>
      <vt:lpstr>Corpulent Caps BRK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Renowned Clients of the Company</vt:lpstr>
      <vt:lpstr>Rules And Regulations</vt:lpstr>
      <vt:lpstr>HR Policies</vt:lpstr>
      <vt:lpstr>KONASL</vt:lpstr>
      <vt:lpstr>Company Hierarchy </vt:lpstr>
      <vt:lpstr>PowerPoint Presentation</vt:lpstr>
      <vt:lpstr>PowerPoint Presentation</vt:lpstr>
      <vt:lpstr>Fintech Business Unit</vt:lpstr>
      <vt:lpstr>P2P(Crypto-Trade)</vt:lpstr>
      <vt:lpstr>Assign Project</vt:lpstr>
      <vt:lpstr>P2P(Cryptrade)</vt:lpstr>
      <vt:lpstr>My responsibilities</vt:lpstr>
      <vt:lpstr>Load Testing in P2P Project</vt:lpstr>
      <vt:lpstr>STLC phases I have follow in P2P Project</vt:lpstr>
      <vt:lpstr>Communicate and Team Works</vt:lpstr>
      <vt:lpstr>Technical Challenges</vt:lpstr>
      <vt:lpstr>Direct impact/knowledge of the courses</vt:lpstr>
      <vt:lpstr>What I have learnt</vt:lpstr>
      <vt:lpstr>What new contents could be applied in our syllabus?</vt:lpstr>
      <vt:lpstr>What professional attitude I love in my company</vt:lpstr>
      <vt:lpstr>KONASL JOURNEY</vt:lpstr>
      <vt:lpstr>Office Environment</vt:lpstr>
      <vt:lpstr>Challenges I have faced in new place</vt:lpstr>
      <vt:lpstr>What new skill I have learnt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Sami</dc:creator>
  <cp:lastModifiedBy>Sami</cp:lastModifiedBy>
  <cp:revision>83</cp:revision>
  <dcterms:created xsi:type="dcterms:W3CDTF">2022-07-02T11:54:18Z</dcterms:created>
  <dcterms:modified xsi:type="dcterms:W3CDTF">2022-10-12T02:58:58Z</dcterms:modified>
</cp:coreProperties>
</file>